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83" r:id="rId2"/>
    <p:sldId id="309" r:id="rId3"/>
    <p:sldId id="326" r:id="rId4"/>
    <p:sldId id="329" r:id="rId5"/>
    <p:sldId id="330" r:id="rId6"/>
    <p:sldId id="331" r:id="rId7"/>
    <p:sldId id="332" r:id="rId8"/>
    <p:sldId id="338" r:id="rId9"/>
    <p:sldId id="333" r:id="rId10"/>
    <p:sldId id="334" r:id="rId11"/>
    <p:sldId id="336" r:id="rId12"/>
    <p:sldId id="339" r:id="rId13"/>
    <p:sldId id="340" r:id="rId14"/>
    <p:sldId id="341" r:id="rId15"/>
    <p:sldId id="342" r:id="rId16"/>
    <p:sldId id="343" r:id="rId17"/>
    <p:sldId id="352" r:id="rId18"/>
    <p:sldId id="353" r:id="rId19"/>
    <p:sldId id="356" r:id="rId20"/>
    <p:sldId id="358" r:id="rId21"/>
    <p:sldId id="355" r:id="rId22"/>
    <p:sldId id="345" r:id="rId23"/>
    <p:sldId id="346" r:id="rId24"/>
    <p:sldId id="348" r:id="rId25"/>
    <p:sldId id="315" r:id="rId26"/>
    <p:sldId id="314" r:id="rId27"/>
    <p:sldId id="351" r:id="rId28"/>
    <p:sldId id="34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048102-7854-9C6E-7305-EC86D0505527}" name="Daniel Jarvis" initials="DJ" userId="S::djarvis3@byu.edu::51bed7fd-b3c2-4355-b75f-53350b8e1e8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EFB"/>
    <a:srgbClr val="AAB1B7"/>
    <a:srgbClr val="FFFFFF"/>
    <a:srgbClr val="9FC9F3"/>
    <a:srgbClr val="C8E0F8"/>
    <a:srgbClr val="F09252"/>
    <a:srgbClr val="ED7D31"/>
    <a:srgbClr val="008080"/>
    <a:srgbClr val="E1E680"/>
    <a:srgbClr val="E1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6DCEF-8E6F-4CB0-8829-2623345E0C53}" v="6" dt="2023-05-30T23:37:45.915"/>
    <p1510:client id="{03A758E0-FA5F-4B07-8521-D9927B02D59D}" v="2" dt="2023-05-30T23:36:08.2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83716" autoAdjust="0"/>
  </p:normalViewPr>
  <p:slideViewPr>
    <p:cSldViewPr snapToGrid="0" snapToObjects="1">
      <p:cViewPr varScale="1">
        <p:scale>
          <a:sx n="142" d="100"/>
          <a:sy n="142" d="100"/>
        </p:scale>
        <p:origin x="864" y="1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841ED-D003-2F46-B888-76AACECB2319}"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7AC49-D58F-7441-AC8B-BDEFB8E30BAB}" type="slidenum">
              <a:rPr lang="en-US" smtClean="0"/>
              <a:t>‹#›</a:t>
            </a:fld>
            <a:endParaRPr lang="en-US"/>
          </a:p>
        </p:txBody>
      </p:sp>
    </p:spTree>
    <p:extLst>
      <p:ext uri="{BB962C8B-B14F-4D97-AF65-F5344CB8AC3E}">
        <p14:creationId xmlns:p14="http://schemas.microsoft.com/office/powerpoint/2010/main" val="1574549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a:t>
            </a:fld>
            <a:endParaRPr lang="en-US"/>
          </a:p>
        </p:txBody>
      </p:sp>
    </p:spTree>
    <p:extLst>
      <p:ext uri="{BB962C8B-B14F-4D97-AF65-F5344CB8AC3E}">
        <p14:creationId xmlns:p14="http://schemas.microsoft.com/office/powerpoint/2010/main" val="3810354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effectLst/>
                <a:latin typeface="Söhne"/>
              </a:rPr>
              <a:t>I think that just having the table here is fine.</a:t>
            </a:r>
            <a:br>
              <a:rPr lang="en-US" b="1" i="0" dirty="0">
                <a:effectLst/>
                <a:latin typeface="Söhne"/>
              </a:rPr>
            </a:b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 Incident Data: </a:t>
            </a:r>
            <a:r>
              <a:rPr lang="en-US" b="0" i="0" dirty="0">
                <a:effectLst/>
                <a:latin typeface="Söhne"/>
              </a:rPr>
              <a:t>Data was provided by Joel (</a:t>
            </a: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Schultz et al., 2023).</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1604 incident used for daily distribution</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Sample of Distribution</a:t>
            </a:r>
          </a:p>
          <a:p>
            <a:pPr marL="914400" marR="0" lvl="2"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10 “Number of Incidents in a Given Day” were selected by randomized sampling representing the current incident frequency</a:t>
            </a:r>
          </a:p>
          <a:p>
            <a:pPr marL="914400" marR="0" lvl="2"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10 Highest Values from the distribution were selected to represent a hypothetical increase in incident frequency</a:t>
            </a:r>
            <a:br>
              <a:rPr lang="en-US" b="0" i="0" dirty="0">
                <a:effectLst/>
                <a:latin typeface="Söhne"/>
              </a:rPr>
            </a:br>
            <a:endParaRPr lang="en-US" b="0" i="0" dirty="0">
              <a:effectLst/>
              <a:latin typeface="Söhne"/>
            </a:endParaRPr>
          </a:p>
          <a:p>
            <a:pPr algn="l">
              <a:buFont typeface="+mj-lt"/>
              <a:buAutoNum type="arabicPeriod"/>
            </a:pPr>
            <a:r>
              <a:rPr lang="en-US" b="1" i="0" dirty="0">
                <a:effectLst/>
                <a:latin typeface="Söhne"/>
              </a:rPr>
              <a:t> Incident Generation: </a:t>
            </a:r>
            <a:r>
              <a:rPr lang="en-US" b="0" i="0" dirty="0">
                <a:effectLst/>
                <a:latin typeface="Söhne"/>
              </a:rPr>
              <a:t>The incidents used in the simulation were from a list of 411 incidents with IMT response, RCT, location, and capacity reduction. </a:t>
            </a:r>
          </a:p>
          <a:p>
            <a:pPr lvl="1" algn="l">
              <a:buFont typeface="+mj-lt"/>
              <a:buAutoNum type="arabicPeriod"/>
            </a:pPr>
            <a:r>
              <a:rPr lang="en-US" b="0" i="0" dirty="0">
                <a:effectLst/>
                <a:latin typeface="Söhne"/>
              </a:rPr>
              <a:t> Incidents were selected randomly internally within MATSim (283 incidents in total selected)</a:t>
            </a:r>
            <a:endParaRPr lang="en-US" b="1"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13</a:t>
            </a:fld>
            <a:endParaRPr lang="en-US"/>
          </a:p>
        </p:txBody>
      </p:sp>
    </p:spTree>
    <p:extLst>
      <p:ext uri="{BB962C8B-B14F-4D97-AF65-F5344CB8AC3E}">
        <p14:creationId xmlns:p14="http://schemas.microsoft.com/office/powerpoint/2010/main" val="217148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b="1" i="0" dirty="0">
                <a:effectLst/>
                <a:latin typeface="Söhne"/>
              </a:rPr>
              <a:t>Schedule: </a:t>
            </a:r>
            <a:r>
              <a:rPr lang="en-US" b="0" i="0" dirty="0">
                <a:effectLst/>
                <a:latin typeface="Söhne"/>
              </a:rPr>
              <a:t>IMT Schedule from Tuesday June 6</a:t>
            </a:r>
            <a:r>
              <a:rPr lang="en-US" b="0" i="0" baseline="30000" dirty="0">
                <a:effectLst/>
                <a:latin typeface="Söhne"/>
              </a:rPr>
              <a:t>th</a:t>
            </a:r>
            <a:r>
              <a:rPr lang="en-US" b="0" i="0" dirty="0">
                <a:effectLst/>
                <a:latin typeface="Söhne"/>
              </a:rPr>
              <a:t>, 2023, representing their average weekday operations</a:t>
            </a:r>
          </a:p>
          <a:p>
            <a:pPr marL="228600" indent="-228600" algn="l">
              <a:buFont typeface="+mj-lt"/>
              <a:buAutoNum type="arabicPeriod"/>
            </a:pPr>
            <a:endParaRPr lang="en-US" b="0" i="0" dirty="0">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Map: </a:t>
            </a:r>
            <a:r>
              <a:rPr lang="en-US" b="0" i="0" dirty="0">
                <a:effectLst/>
                <a:latin typeface="Söhne"/>
              </a:rPr>
              <a:t>The original IMT were strategically placed within their coverage zone to achieve a balanced distribution of IMT in each county.</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Initial setup doesn’t mirror the real-world scenario where drivers begin their shifts from home, but it serves as a practical model for our simulations.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Number of IMT</a:t>
            </a:r>
            <a:r>
              <a:rPr lang="en-US" b="0" i="0" dirty="0">
                <a:effectLst/>
                <a:latin typeface="Söhne"/>
              </a:rPr>
              <a:t>: 20 IMT in current fleet. 30 IMT in the increased fleet.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Dr. Schultz pointed out that UDOT says that they have 25 IMT operating in Utah</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That may be true sometimes (maybe weekends?) but the schedule Ben Goddard sent me had 20</a:t>
            </a:r>
            <a:br>
              <a:rPr lang="en-US" b="0" i="0" dirty="0">
                <a:effectLst/>
                <a:latin typeface="Söhne"/>
              </a:rPr>
            </a:br>
            <a:endParaRPr lang="en-US" b="0"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14</a:t>
            </a:fld>
            <a:endParaRPr lang="en-US"/>
          </a:p>
        </p:txBody>
      </p:sp>
    </p:spTree>
    <p:extLst>
      <p:ext uri="{BB962C8B-B14F-4D97-AF65-F5344CB8AC3E}">
        <p14:creationId xmlns:p14="http://schemas.microsoft.com/office/powerpoint/2010/main" val="935931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b="1" i="0" dirty="0">
                <a:effectLst/>
                <a:latin typeface="Söhne"/>
              </a:rPr>
              <a:t>Scenarios: </a:t>
            </a:r>
            <a:r>
              <a:rPr lang="en-US" b="0" i="0" dirty="0">
                <a:effectLst/>
                <a:latin typeface="Söhne"/>
              </a:rPr>
              <a:t>61 simulations total 10 in each of the six groups plus the baseline.</a:t>
            </a:r>
            <a:br>
              <a:rPr lang="en-US" b="0" i="0" dirty="0">
                <a:effectLst/>
                <a:latin typeface="Söhne"/>
              </a:rPr>
            </a:br>
            <a:endParaRPr lang="en-US" b="0" i="0" dirty="0">
              <a:effectLst/>
              <a:latin typeface="Söhne"/>
            </a:endParaRPr>
          </a:p>
          <a:p>
            <a:pPr marL="228600" indent="-228600" algn="l">
              <a:buFont typeface="+mj-lt"/>
              <a:buAutoNum type="arabicPeriod"/>
            </a:pPr>
            <a:r>
              <a:rPr lang="en-US" b="1" i="0" dirty="0">
                <a:effectLst/>
                <a:latin typeface="Söhne"/>
              </a:rPr>
              <a:t>Incident Selection: </a:t>
            </a:r>
            <a:r>
              <a:rPr lang="en-US" b="0" i="0" dirty="0">
                <a:effectLst/>
                <a:latin typeface="Söhne"/>
              </a:rPr>
              <a:t>Emphasize the scenarios being compared against each other had the same incident selection.</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Transition</a:t>
            </a:r>
            <a:r>
              <a:rPr lang="en-US" b="0" i="0" dirty="0">
                <a:effectLst/>
                <a:latin typeface="Söhne"/>
              </a:rPr>
              <a:t>: Move onto the results by pointing out that scenario groups were compared against each other based on network metrics (VHD) and IMT Performance</a:t>
            </a:r>
            <a:br>
              <a:rPr lang="en-US" b="0" i="0" dirty="0">
                <a:effectLst/>
                <a:latin typeface="Söhne"/>
              </a:rPr>
            </a:br>
            <a:endParaRPr lang="en-US" b="0"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15</a:t>
            </a:fld>
            <a:endParaRPr lang="en-US"/>
          </a:p>
        </p:txBody>
      </p:sp>
    </p:spTree>
    <p:extLst>
      <p:ext uri="{BB962C8B-B14F-4D97-AF65-F5344CB8AC3E}">
        <p14:creationId xmlns:p14="http://schemas.microsoft.com/office/powerpoint/2010/main" val="357006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 is an animation on this slide to show a more zoomed in version of the same figure.</a:t>
            </a:r>
            <a:endParaRPr lang="en-US" dirty="0"/>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17</a:t>
            </a:fld>
            <a:endParaRPr lang="en-US"/>
          </a:p>
        </p:txBody>
      </p:sp>
    </p:spTree>
    <p:extLst>
      <p:ext uri="{BB962C8B-B14F-4D97-AF65-F5344CB8AC3E}">
        <p14:creationId xmlns:p14="http://schemas.microsoft.com/office/powerpoint/2010/main" val="2081198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Calculations</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Motorway:</a:t>
            </a:r>
            <a:br>
              <a:rPr lang="en-US" dirty="0"/>
            </a:br>
            <a:r>
              <a:rPr lang="en-US" dirty="0"/>
              <a:t>Current Incidents: No IMT → 20 IMT: -21.9% 	=  (</a:t>
            </a:r>
            <a:r>
              <a:rPr lang="en-US" sz="1200" b="0" i="0" u="none" strike="noStrike" dirty="0">
                <a:solidFill>
                  <a:srgbClr val="000000"/>
                </a:solidFill>
                <a:effectLst/>
                <a:latin typeface="Calibri" panose="020F0502020204030204" pitchFamily="34" charset="0"/>
              </a:rPr>
              <a:t>24242</a:t>
            </a:r>
            <a:r>
              <a:rPr lang="en-US" dirty="0"/>
              <a:t> – </a:t>
            </a:r>
            <a:r>
              <a:rPr lang="en-US" sz="1200" b="0" i="0" u="none" strike="noStrike" dirty="0">
                <a:solidFill>
                  <a:srgbClr val="000000"/>
                </a:solidFill>
                <a:effectLst/>
                <a:latin typeface="Calibri" panose="020F0502020204030204" pitchFamily="34" charset="0"/>
              </a:rPr>
              <a:t>18924</a:t>
            </a:r>
            <a:r>
              <a:rPr lang="en-US" dirty="0"/>
              <a:t>) / </a:t>
            </a:r>
            <a:r>
              <a:rPr lang="en-US" sz="1200" b="0" i="0" u="none" strike="noStrike" dirty="0">
                <a:solidFill>
                  <a:srgbClr val="000000"/>
                </a:solidFill>
                <a:effectLst/>
                <a:latin typeface="Calibri" panose="020F0502020204030204" pitchFamily="34" charset="0"/>
              </a:rPr>
              <a:t>24242</a:t>
            </a:r>
            <a:r>
              <a:rPr lang="en-US" dirty="0"/>
              <a:t> = 21.9%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 IMT → 30 IMT: -27.5% =  (</a:t>
            </a:r>
            <a:r>
              <a:rPr lang="en-US" sz="1200" b="0" i="0" u="none" strike="noStrike" dirty="0">
                <a:solidFill>
                  <a:srgbClr val="000000"/>
                </a:solidFill>
                <a:effectLst/>
                <a:latin typeface="Calibri" panose="020F0502020204030204" pitchFamily="34" charset="0"/>
              </a:rPr>
              <a:t>24242</a:t>
            </a:r>
            <a:r>
              <a:rPr lang="en-US" dirty="0"/>
              <a:t> – </a:t>
            </a:r>
            <a:r>
              <a:rPr lang="en-US" sz="1200" b="0" i="0" u="none" strike="noStrike" dirty="0">
                <a:solidFill>
                  <a:srgbClr val="000000"/>
                </a:solidFill>
                <a:effectLst/>
                <a:latin typeface="Calibri" panose="020F0502020204030204" pitchFamily="34" charset="0"/>
              </a:rPr>
              <a:t>17569</a:t>
            </a:r>
            <a:r>
              <a:rPr lang="en-US" dirty="0"/>
              <a:t>) / </a:t>
            </a:r>
            <a:r>
              <a:rPr lang="en-US" sz="1200" b="0" i="0" u="none" strike="noStrike" dirty="0">
                <a:solidFill>
                  <a:srgbClr val="000000"/>
                </a:solidFill>
                <a:effectLst/>
                <a:latin typeface="Calibri" panose="020F0502020204030204" pitchFamily="34" charset="0"/>
              </a:rPr>
              <a:t>24242</a:t>
            </a:r>
            <a:r>
              <a:rPr lang="en-US" dirty="0"/>
              <a:t> = 27.5%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-7.2% 	=  (</a:t>
            </a:r>
            <a:r>
              <a:rPr lang="en-US" sz="1200" b="0" i="0" u="none" strike="noStrike" dirty="0">
                <a:solidFill>
                  <a:srgbClr val="000000"/>
                </a:solidFill>
                <a:effectLst/>
                <a:latin typeface="Calibri" panose="020F0502020204030204" pitchFamily="34" charset="0"/>
              </a:rPr>
              <a:t>18924</a:t>
            </a:r>
            <a:r>
              <a:rPr lang="en-US" dirty="0"/>
              <a:t> – </a:t>
            </a:r>
            <a:r>
              <a:rPr lang="en-US" sz="1200" b="0" i="0" u="none" strike="noStrike" dirty="0">
                <a:solidFill>
                  <a:srgbClr val="000000"/>
                </a:solidFill>
                <a:effectLst/>
                <a:latin typeface="Calibri" panose="020F0502020204030204" pitchFamily="34" charset="0"/>
              </a:rPr>
              <a:t>17569</a:t>
            </a:r>
            <a:r>
              <a:rPr lang="en-US" dirty="0"/>
              <a:t>) / </a:t>
            </a:r>
            <a:r>
              <a:rPr lang="en-US" sz="1200" b="0" i="0" u="none" strike="noStrike" dirty="0">
                <a:solidFill>
                  <a:srgbClr val="000000"/>
                </a:solidFill>
                <a:effectLst/>
                <a:latin typeface="Calibri" panose="020F0502020204030204" pitchFamily="34" charset="0"/>
              </a:rPr>
              <a:t>18924</a:t>
            </a:r>
            <a:r>
              <a:rPr lang="en-US" dirty="0"/>
              <a:t> = 7.2% Decrease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 Incidents: No IMT → 20 IMT: -14.1% 	=  (</a:t>
            </a:r>
            <a:r>
              <a:rPr lang="en-US" sz="1200" b="0" i="0" u="none" strike="noStrike" dirty="0">
                <a:solidFill>
                  <a:srgbClr val="000000"/>
                </a:solidFill>
                <a:effectLst/>
                <a:latin typeface="Calibri" panose="020F0502020204030204" pitchFamily="34" charset="0"/>
              </a:rPr>
              <a:t>22321</a:t>
            </a:r>
            <a:r>
              <a:rPr lang="en-US" dirty="0"/>
              <a:t> – </a:t>
            </a:r>
            <a:r>
              <a:rPr lang="en-US" sz="1200" b="0" i="0" u="none" strike="noStrike" dirty="0">
                <a:solidFill>
                  <a:srgbClr val="000000"/>
                </a:solidFill>
                <a:effectLst/>
                <a:latin typeface="Calibri" panose="020F0502020204030204" pitchFamily="34" charset="0"/>
              </a:rPr>
              <a:t>19176</a:t>
            </a:r>
            <a:r>
              <a:rPr lang="en-US" dirty="0"/>
              <a:t>) / </a:t>
            </a:r>
            <a:r>
              <a:rPr lang="en-US" sz="1200" b="0" i="0" u="none" strike="noStrike" dirty="0">
                <a:solidFill>
                  <a:srgbClr val="000000"/>
                </a:solidFill>
                <a:effectLst/>
                <a:latin typeface="Calibri" panose="020F0502020204030204" pitchFamily="34" charset="0"/>
              </a:rPr>
              <a:t>22321</a:t>
            </a:r>
            <a:r>
              <a:rPr lang="en-US" dirty="0"/>
              <a:t> = 14.1%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 IMT → 30 IMT: -17.9% =  (</a:t>
            </a:r>
            <a:r>
              <a:rPr lang="en-US" sz="1200" b="0" i="0" u="none" strike="noStrike" dirty="0">
                <a:solidFill>
                  <a:srgbClr val="000000"/>
                </a:solidFill>
                <a:effectLst/>
                <a:latin typeface="Calibri" panose="020F0502020204030204" pitchFamily="34" charset="0"/>
              </a:rPr>
              <a:t>22321</a:t>
            </a:r>
            <a:r>
              <a:rPr lang="en-US" dirty="0"/>
              <a:t> – </a:t>
            </a:r>
            <a:r>
              <a:rPr lang="en-US" sz="1200" b="0" i="0" u="none" strike="noStrike" dirty="0">
                <a:solidFill>
                  <a:srgbClr val="000000"/>
                </a:solidFill>
                <a:effectLst/>
                <a:latin typeface="Calibri" panose="020F0502020204030204" pitchFamily="34" charset="0"/>
              </a:rPr>
              <a:t>18327</a:t>
            </a:r>
            <a:r>
              <a:rPr lang="en-US" dirty="0"/>
              <a:t>) / </a:t>
            </a:r>
            <a:r>
              <a:rPr lang="en-US" sz="1200" b="0" i="0" u="none" strike="noStrike" dirty="0">
                <a:solidFill>
                  <a:srgbClr val="000000"/>
                </a:solidFill>
                <a:effectLst/>
                <a:latin typeface="Calibri" panose="020F0502020204030204" pitchFamily="34" charset="0"/>
              </a:rPr>
              <a:t>22321</a:t>
            </a:r>
            <a:r>
              <a:rPr lang="en-US" dirty="0"/>
              <a:t> = 17.9%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-4.4% 	=  (</a:t>
            </a:r>
            <a:r>
              <a:rPr lang="en-US" sz="1200" b="0" i="0" u="none" strike="noStrike" dirty="0">
                <a:solidFill>
                  <a:srgbClr val="000000"/>
                </a:solidFill>
                <a:effectLst/>
                <a:latin typeface="Calibri" panose="020F0502020204030204" pitchFamily="34" charset="0"/>
              </a:rPr>
              <a:t>19176</a:t>
            </a:r>
            <a:r>
              <a:rPr lang="en-US" dirty="0"/>
              <a:t> – </a:t>
            </a:r>
            <a:r>
              <a:rPr lang="en-US" sz="1200" b="0" i="0" u="none" strike="noStrike" dirty="0">
                <a:solidFill>
                  <a:srgbClr val="000000"/>
                </a:solidFill>
                <a:effectLst/>
                <a:latin typeface="Calibri" panose="020F0502020204030204" pitchFamily="34" charset="0"/>
              </a:rPr>
              <a:t>18327</a:t>
            </a:r>
            <a:r>
              <a:rPr lang="en-US" dirty="0"/>
              <a:t>) / </a:t>
            </a:r>
            <a:r>
              <a:rPr lang="en-US" sz="1200" b="0" i="0" u="none" strike="noStrike" dirty="0">
                <a:solidFill>
                  <a:srgbClr val="000000"/>
                </a:solidFill>
                <a:effectLst/>
                <a:latin typeface="Calibri" panose="020F0502020204030204" pitchFamily="34" charset="0"/>
              </a:rPr>
              <a:t>19176</a:t>
            </a:r>
            <a:r>
              <a:rPr lang="en-US" dirty="0"/>
              <a:t> = 4.4% Decrease</a:t>
            </a:r>
          </a:p>
          <a:p>
            <a:endParaRPr lang="en-US" dirty="0"/>
          </a:p>
          <a:p>
            <a:r>
              <a:rPr lang="en-US" b="1" dirty="0"/>
              <a:t>Discuss the Results</a:t>
            </a:r>
            <a:r>
              <a:rPr lang="en-US" dirty="0"/>
              <a:t>: </a:t>
            </a:r>
          </a:p>
          <a:p>
            <a:pPr marL="171450" indent="-171450">
              <a:buFont typeface="Arial" panose="020B0604020202020204" pitchFamily="34" charset="0"/>
              <a:buChar char="•"/>
            </a:pPr>
            <a:r>
              <a:rPr lang="en-US" dirty="0"/>
              <a:t>Groups with IMT had a lower average VHD for both network-wide and motorway-specific delays compared to groups without IMT.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group with a 30 IMT reported lower VHD than the 20 IMT group for both network and motorway delays.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expected correlation between increased traffic incidents and delays was not strongly evident. Specifically:</a:t>
            </a:r>
          </a:p>
          <a:p>
            <a:pPr marL="628650" lvl="1" indent="-171450">
              <a:buFont typeface="Arial" panose="020B0604020202020204" pitchFamily="34" charset="0"/>
              <a:buChar char="•"/>
            </a:pPr>
            <a:r>
              <a:rPr lang="en-US" dirty="0"/>
              <a:t>The No IMT group experienced only a 1% increase in network delay with more incidents.</a:t>
            </a:r>
          </a:p>
          <a:p>
            <a:pPr marL="628650" lvl="1" indent="-171450">
              <a:buFont typeface="Arial" panose="020B0604020202020204" pitchFamily="34" charset="0"/>
              <a:buChar char="•"/>
            </a:pPr>
            <a:r>
              <a:rPr lang="en-US" dirty="0"/>
              <a:t>The 20 and 30-minute IMT groups saw a slight decrease in network VHD with more incidents.</a:t>
            </a:r>
          </a:p>
          <a:p>
            <a:pPr marL="628650" lvl="1" indent="-171450">
              <a:buFont typeface="Arial" panose="020B0604020202020204" pitchFamily="34" charset="0"/>
              <a:buChar char="•"/>
            </a:pPr>
            <a:r>
              <a:rPr lang="en-US" dirty="0"/>
              <a:t>Motorway VHD trends varied:</a:t>
            </a:r>
          </a:p>
          <a:p>
            <a:pPr marL="1085850" lvl="2" indent="-171450">
              <a:buFont typeface="Arial" panose="020B0604020202020204" pitchFamily="34" charset="0"/>
              <a:buChar char="•"/>
            </a:pPr>
            <a:r>
              <a:rPr lang="en-US" dirty="0"/>
              <a:t>Increased incidents resulted in increased delays for the 20 and 30-minute IMT groups.</a:t>
            </a:r>
          </a:p>
          <a:p>
            <a:pPr marL="1085850" lvl="2" indent="-171450">
              <a:buFont typeface="Arial" panose="020B0604020202020204" pitchFamily="34" charset="0"/>
              <a:buChar char="•"/>
            </a:pPr>
            <a:r>
              <a:rPr lang="en-US" dirty="0"/>
              <a:t>The No IMT group showed an unexpected decrease in motorway VHD, suggesting a possible shift of delays from motorways to other network links.</a:t>
            </a:r>
          </a:p>
          <a:p>
            <a:pPr marL="914400" lvl="2" indent="0">
              <a:buFont typeface="Arial" panose="020B0604020202020204" pitchFamily="34" charset="0"/>
              <a:buNone/>
            </a:pPr>
            <a:endParaRPr lang="en-US" dirty="0"/>
          </a:p>
          <a:p>
            <a:pPr marL="171450" indent="-171450">
              <a:buFont typeface="Arial" panose="020B0604020202020204" pitchFamily="34" charset="0"/>
              <a:buChar char="•"/>
            </a:pPr>
            <a:r>
              <a:rPr lang="en-US" dirty="0"/>
              <a:t>While the 30 IMT group saw a decrease in VHD compared to the 20 IMT group, the difference was not as pronounced with an increase in incidents as expected. </a:t>
            </a:r>
          </a:p>
          <a:p>
            <a:pPr marL="628650" lvl="1" indent="-171450">
              <a:buFont typeface="Arial" panose="020B0604020202020204" pitchFamily="34" charset="0"/>
              <a:buChar char="•"/>
            </a:pPr>
            <a:r>
              <a:rPr lang="en-US" dirty="0"/>
              <a:t>The difference between the two IMT groups' performances was more noticeable at lower frequencies of incidents.</a:t>
            </a:r>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18</a:t>
            </a:fld>
            <a:endParaRPr lang="en-US"/>
          </a:p>
        </p:txBody>
      </p:sp>
    </p:spTree>
    <p:extLst>
      <p:ext uri="{BB962C8B-B14F-4D97-AF65-F5344CB8AC3E}">
        <p14:creationId xmlns:p14="http://schemas.microsoft.com/office/powerpoint/2010/main" val="118928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wide span across the plots for both groupings of No IMT, indicating a significant variance in delays across those simulations</a:t>
            </a:r>
          </a:p>
          <a:p>
            <a:pPr marL="171450" indent="-171450">
              <a:buFont typeface="Arial" panose="020B0604020202020204" pitchFamily="34" charset="0"/>
              <a:buChar char="•"/>
            </a:pPr>
            <a:r>
              <a:rPr lang="en-US" dirty="0"/>
              <a:t>A concentration of delays around the Baseline value of 15,000 VHD for both the 20 IMT and 30 IMT scenarios, as shown by the width of the plots at this point</a:t>
            </a:r>
          </a:p>
          <a:p>
            <a:pPr marL="171450" indent="-171450">
              <a:buFont typeface="Arial" panose="020B0604020202020204" pitchFamily="34" charset="0"/>
              <a:buChar char="•"/>
            </a:pPr>
            <a:r>
              <a:rPr lang="en-US" dirty="0"/>
              <a:t>A narrowing of the IMT group plots as they transition to higher delay values, suggesting fewer instances of extreme delays</a:t>
            </a:r>
          </a:p>
          <a:p>
            <a:pPr marL="171450" indent="-171450">
              <a:buFont typeface="Arial" panose="020B0604020202020204" pitchFamily="34" charset="0"/>
              <a:buChar char="•"/>
            </a:pPr>
            <a:r>
              <a:rPr lang="en-US" dirty="0"/>
              <a:t>The upper tails of the 20 IMT plots extend beyond those of the 30 IMT plots, suggesting that the 30 IMT fleet may be more effective at mitigating delays in outlier scenarios compared to the 20 IMT fleet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may be possible that for the 30 IMT groups agents scores didn’t decrease that much when traveling on motorways, so they kept their “best score” original plan</a:t>
            </a:r>
          </a:p>
          <a:p>
            <a:pPr marL="171450" indent="-171450">
              <a:buFont typeface="Arial" panose="020B0604020202020204" pitchFamily="34" charset="0"/>
              <a:buChar char="•"/>
            </a:pPr>
            <a:r>
              <a:rPr lang="en-US" dirty="0"/>
              <a:t>Conversely if the No IMT or 20 IMT observed lower scores for those vehicles it may have diverted them off the motorway or to different routes</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Transition: </a:t>
            </a:r>
            <a:r>
              <a:rPr lang="en-US" b="0" dirty="0"/>
              <a:t>Go from VHD results to IMT performance</a:t>
            </a:r>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19</a:t>
            </a:fld>
            <a:endParaRPr lang="en-US"/>
          </a:p>
        </p:txBody>
      </p:sp>
    </p:spTree>
    <p:extLst>
      <p:ext uri="{BB962C8B-B14F-4D97-AF65-F5344CB8AC3E}">
        <p14:creationId xmlns:p14="http://schemas.microsoft.com/office/powerpoint/2010/main" val="256966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Calculations</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Network:</a:t>
            </a:r>
            <a:br>
              <a:rPr lang="en-US" dirty="0"/>
            </a:br>
            <a:r>
              <a:rPr lang="en-US" dirty="0"/>
              <a:t>Current Incidents: No IMT → 20 IMT: -6.3% 	=  (103159 – 96697) / 103159 = 6.3%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 IMT → 30 IMT: -9.1% 	=  (103159 – 95678) / 103159 = 9.1%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-3.0% 	=  (96697 – 95678) / 96697 = 3.0% Decrease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 Incidents: No IMT → 20 IMT: -8.2% 	=  (104178 – 95678) / 104178 = 8.2%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 IMT → 30 IMT: -10.2% =  (104178 – 93560) / 104178 = 10.2%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-2.2% 	=  (95678 – 93560) / 95678 = 2.2% Decrease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Discuss the Results</a:t>
            </a:r>
            <a:r>
              <a:rPr lang="en-US" dirty="0"/>
              <a:t>: </a:t>
            </a:r>
          </a:p>
          <a:p>
            <a:pPr marL="171450" indent="-171450">
              <a:buFont typeface="Arial" panose="020B0604020202020204" pitchFamily="34" charset="0"/>
              <a:buChar char="•"/>
            </a:pPr>
            <a:r>
              <a:rPr lang="en-US" dirty="0"/>
              <a:t>Groups with IMT had a lower average VHD for both network-wide and motorway-specific delays compared to groups without IMT.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group with a 30 IMT reported lower VHD than the 20 IMT group for both network and motorway delays.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expected correlation between increased traffic incidents and delays was not strongly evident. Specifically:</a:t>
            </a:r>
          </a:p>
          <a:p>
            <a:pPr marL="628650" lvl="1" indent="-171450">
              <a:buFont typeface="Arial" panose="020B0604020202020204" pitchFamily="34" charset="0"/>
              <a:buChar char="•"/>
            </a:pPr>
            <a:r>
              <a:rPr lang="en-US" dirty="0"/>
              <a:t>The No IMT group experienced only a 1% increase in network delay with more incidents.</a:t>
            </a:r>
          </a:p>
          <a:p>
            <a:pPr marL="628650" lvl="1" indent="-171450">
              <a:buFont typeface="Arial" panose="020B0604020202020204" pitchFamily="34" charset="0"/>
              <a:buChar char="•"/>
            </a:pPr>
            <a:r>
              <a:rPr lang="en-US" dirty="0"/>
              <a:t>The 20 and 30-minute IMT groups saw a slight decrease in network VHD with more incidents.</a:t>
            </a:r>
          </a:p>
          <a:p>
            <a:pPr marL="628650" lvl="1" indent="-171450">
              <a:buFont typeface="Arial" panose="020B0604020202020204" pitchFamily="34" charset="0"/>
              <a:buChar char="•"/>
            </a:pPr>
            <a:r>
              <a:rPr lang="en-US" dirty="0"/>
              <a:t>Motorway VHD trends varied:</a:t>
            </a:r>
          </a:p>
          <a:p>
            <a:pPr marL="1085850" lvl="2" indent="-171450">
              <a:buFont typeface="Arial" panose="020B0604020202020204" pitchFamily="34" charset="0"/>
              <a:buChar char="•"/>
            </a:pPr>
            <a:r>
              <a:rPr lang="en-US" dirty="0"/>
              <a:t>Increased incidents resulted in increased delays for the 20 and 30-minute IMT groups.</a:t>
            </a:r>
          </a:p>
          <a:p>
            <a:pPr marL="1085850" lvl="2" indent="-171450">
              <a:buFont typeface="Arial" panose="020B0604020202020204" pitchFamily="34" charset="0"/>
              <a:buChar char="•"/>
            </a:pPr>
            <a:r>
              <a:rPr lang="en-US" dirty="0"/>
              <a:t>The No IMT group showed an unexpected decrease in motorway VHD, suggesting a possible shift of delays from motorways to other network links.</a:t>
            </a:r>
          </a:p>
          <a:p>
            <a:pPr marL="914400" lvl="2" indent="0">
              <a:buFont typeface="Arial" panose="020B0604020202020204" pitchFamily="34" charset="0"/>
              <a:buNone/>
            </a:pPr>
            <a:endParaRPr lang="en-US" dirty="0"/>
          </a:p>
          <a:p>
            <a:pPr marL="171450" indent="-171450">
              <a:buFont typeface="Arial" panose="020B0604020202020204" pitchFamily="34" charset="0"/>
              <a:buChar char="•"/>
            </a:pPr>
            <a:r>
              <a:rPr lang="en-US" dirty="0"/>
              <a:t>While the 30 IMT group saw a decrease in VHD compared to the 20 IMT group, the difference was not as pronounced with an increase in incidents as expected. </a:t>
            </a:r>
          </a:p>
          <a:p>
            <a:pPr marL="628650" lvl="1" indent="-171450">
              <a:buFont typeface="Arial" panose="020B0604020202020204" pitchFamily="34" charset="0"/>
              <a:buChar char="•"/>
            </a:pPr>
            <a:r>
              <a:rPr lang="en-US" dirty="0"/>
              <a:t>The difference between the two IMT groups' performances was more noticeable at lower frequencies of incidents.</a:t>
            </a:r>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20</a:t>
            </a:fld>
            <a:endParaRPr lang="en-US"/>
          </a:p>
        </p:txBody>
      </p:sp>
    </p:spTree>
    <p:extLst>
      <p:ext uri="{BB962C8B-B14F-4D97-AF65-F5344CB8AC3E}">
        <p14:creationId xmlns:p14="http://schemas.microsoft.com/office/powerpoint/2010/main" val="54449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wide span across the plots for both groupings of No IMT, indicating a significant variance in delays across those simulations</a:t>
            </a:r>
          </a:p>
          <a:p>
            <a:pPr marL="171450" indent="-171450">
              <a:buFont typeface="Arial" panose="020B0604020202020204" pitchFamily="34" charset="0"/>
              <a:buChar char="•"/>
            </a:pPr>
            <a:r>
              <a:rPr lang="en-US" dirty="0"/>
              <a:t>A concentration of delays around the Baseline value of 15,000 VHD for both the 20 IMT and 30 IMT scenarios, as shown by the width of the plots at this point</a:t>
            </a:r>
          </a:p>
          <a:p>
            <a:pPr marL="171450" indent="-171450">
              <a:buFont typeface="Arial" panose="020B0604020202020204" pitchFamily="34" charset="0"/>
              <a:buChar char="•"/>
            </a:pPr>
            <a:r>
              <a:rPr lang="en-US" dirty="0"/>
              <a:t>A narrowing of the IMT group plots as they transition to higher delay values, suggesting fewer instances of extreme delays</a:t>
            </a:r>
          </a:p>
          <a:p>
            <a:pPr marL="171450" indent="-171450">
              <a:buFont typeface="Arial" panose="020B0604020202020204" pitchFamily="34" charset="0"/>
              <a:buChar char="•"/>
            </a:pPr>
            <a:r>
              <a:rPr lang="en-US" dirty="0"/>
              <a:t>The upper tails of the 20 IMT plots extend beyond those of the 30 IMT plots, suggesting that the 30 IMT fleet may be more effective at mitigating delays in outlier scenarios compared to the 20 IMT fleet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may be possible that for the 30 IMT groups agents scores didn’t decrease that much when traveling on motorways, so they kept their “best score” original plan</a:t>
            </a:r>
          </a:p>
          <a:p>
            <a:pPr marL="171450" indent="-171450">
              <a:buFont typeface="Arial" panose="020B0604020202020204" pitchFamily="34" charset="0"/>
              <a:buChar char="•"/>
            </a:pPr>
            <a:r>
              <a:rPr lang="en-US" dirty="0"/>
              <a:t>Conversely if the No IMT or 20 IMT observed lower scores for those vehicles it may have diverted them off the motorway or to different routes</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Transition: </a:t>
            </a:r>
            <a:r>
              <a:rPr lang="en-US" b="0" dirty="0"/>
              <a:t>Go from VHD results to IMT performance</a:t>
            </a:r>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21</a:t>
            </a:fld>
            <a:endParaRPr lang="en-US"/>
          </a:p>
        </p:txBody>
      </p:sp>
    </p:spTree>
    <p:extLst>
      <p:ext uri="{BB962C8B-B14F-4D97-AF65-F5344CB8AC3E}">
        <p14:creationId xmlns:p14="http://schemas.microsoft.com/office/powerpoint/2010/main" val="328148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1390 Miles / 20 MPG * $4.00 per gallon = $278 over 20 days </a:t>
            </a:r>
          </a:p>
        </p:txBody>
      </p:sp>
      <p:sp>
        <p:nvSpPr>
          <p:cNvPr id="4" name="Slide Number Placeholder 3"/>
          <p:cNvSpPr>
            <a:spLocks noGrp="1"/>
          </p:cNvSpPr>
          <p:nvPr>
            <p:ph type="sldNum" sz="quarter" idx="5"/>
          </p:nvPr>
        </p:nvSpPr>
        <p:spPr/>
        <p:txBody>
          <a:bodyPr/>
          <a:lstStyle/>
          <a:p>
            <a:fld id="{F437AC49-D58F-7441-AC8B-BDEFB8E30BAB}" type="slidenum">
              <a:rPr lang="en-US" smtClean="0"/>
              <a:t>22</a:t>
            </a:fld>
            <a:endParaRPr lang="en-US"/>
          </a:p>
        </p:txBody>
      </p:sp>
    </p:spTree>
    <p:extLst>
      <p:ext uri="{BB962C8B-B14F-4D97-AF65-F5344CB8AC3E}">
        <p14:creationId xmlns:p14="http://schemas.microsoft.com/office/powerpoint/2010/main" val="2711349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23</a:t>
            </a:fld>
            <a:endParaRPr lang="en-US"/>
          </a:p>
        </p:txBody>
      </p:sp>
    </p:spTree>
    <p:extLst>
      <p:ext uri="{BB962C8B-B14F-4D97-AF65-F5344CB8AC3E}">
        <p14:creationId xmlns:p14="http://schemas.microsoft.com/office/powerpoint/2010/main" val="132189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Skabardonis (1998) demonstrated that the IMT in California significantly reduced incident response and clearance times, with a cost-benefit ratio of 5:1 and decreased on-scene time for patrol officers.</a:t>
            </a:r>
            <a:br>
              <a:rPr lang="en-US" b="0" i="0" dirty="0">
                <a:solidFill>
                  <a:srgbClr val="ECECF1"/>
                </a:solidFill>
                <a:effectLst/>
                <a:latin typeface="Söhne"/>
              </a:rPr>
            </a:br>
            <a:br>
              <a:rPr lang="en-US" b="0" i="0" dirty="0">
                <a:solidFill>
                  <a:srgbClr val="ECECF1"/>
                </a:solidFill>
                <a:effectLst/>
                <a:latin typeface="Söhne"/>
              </a:rPr>
            </a:br>
            <a:r>
              <a:rPr lang="en-US" b="0" i="0" dirty="0">
                <a:solidFill>
                  <a:srgbClr val="ECECF1"/>
                </a:solidFill>
                <a:effectLst/>
                <a:latin typeface="Söhne"/>
              </a:rPr>
              <a:t>Our focus is on operational studies in Utah; however, similar programs in states like California and Florida have also proven to be effective.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4</a:t>
            </a:fld>
            <a:endParaRPr lang="en-US"/>
          </a:p>
        </p:txBody>
      </p:sp>
    </p:spTree>
    <p:extLst>
      <p:ext uri="{BB962C8B-B14F-4D97-AF65-F5344CB8AC3E}">
        <p14:creationId xmlns:p14="http://schemas.microsoft.com/office/powerpoint/2010/main" val="1802221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25</a:t>
            </a:fld>
            <a:endParaRPr lang="en-US"/>
          </a:p>
        </p:txBody>
      </p:sp>
    </p:spTree>
    <p:extLst>
      <p:ext uri="{BB962C8B-B14F-4D97-AF65-F5344CB8AC3E}">
        <p14:creationId xmlns:p14="http://schemas.microsoft.com/office/powerpoint/2010/main" val="3097388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26</a:t>
            </a:fld>
            <a:endParaRPr lang="en-US"/>
          </a:p>
        </p:txBody>
      </p:sp>
    </p:spTree>
    <p:extLst>
      <p:ext uri="{BB962C8B-B14F-4D97-AF65-F5344CB8AC3E}">
        <p14:creationId xmlns:p14="http://schemas.microsoft.com/office/powerpoint/2010/main" val="4068872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27</a:t>
            </a:fld>
            <a:endParaRPr lang="en-US"/>
          </a:p>
        </p:txBody>
      </p:sp>
    </p:spTree>
    <p:extLst>
      <p:ext uri="{BB962C8B-B14F-4D97-AF65-F5344CB8AC3E}">
        <p14:creationId xmlns:p14="http://schemas.microsoft.com/office/powerpoint/2010/main" val="2625919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models primarily focus on IMT response times without assessing the broader network impact of incidents or IMT response. Operational studies, while focused on site-specific incident impacts, lack scalability and cannot predict the outcomes of hypothetical adjustments to IMT setups or incident rates. A modeling approach, however, could address these gaps, examining areas unexamined by previous operational and optimization research.</a:t>
            </a:r>
          </a:p>
          <a:p>
            <a:endParaRPr lang="en-US" dirty="0"/>
          </a:p>
          <a:p>
            <a:r>
              <a:rPr lang="en-US" dirty="0"/>
              <a:t>Transition to how models can be used to display the impact of incidents in a way that previous studies have not.</a:t>
            </a:r>
          </a:p>
        </p:txBody>
      </p:sp>
      <p:sp>
        <p:nvSpPr>
          <p:cNvPr id="4" name="Slide Number Placeholder 3"/>
          <p:cNvSpPr>
            <a:spLocks noGrp="1"/>
          </p:cNvSpPr>
          <p:nvPr>
            <p:ph type="sldNum" sz="quarter" idx="5"/>
          </p:nvPr>
        </p:nvSpPr>
        <p:spPr/>
        <p:txBody>
          <a:bodyPr/>
          <a:lstStyle/>
          <a:p>
            <a:fld id="{F437AC49-D58F-7441-AC8B-BDEFB8E30BAB}" type="slidenum">
              <a:rPr lang="en-US" smtClean="0"/>
              <a:t>5</a:t>
            </a:fld>
            <a:endParaRPr lang="en-US"/>
          </a:p>
        </p:txBody>
      </p:sp>
    </p:spTree>
    <p:extLst>
      <p:ext uri="{BB962C8B-B14F-4D97-AF65-F5344CB8AC3E}">
        <p14:creationId xmlns:p14="http://schemas.microsoft.com/office/powerpoint/2010/main" val="2757657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UDOT typically prefers VISSIM for analysis, which has been effective in incident studies but is too detailed for practical use along the Wasatch Front. </a:t>
            </a:r>
            <a:br>
              <a:rPr lang="en-US" dirty="0"/>
            </a:br>
            <a:br>
              <a:rPr lang="en-US" dirty="0"/>
            </a:br>
            <a:r>
              <a:rPr lang="en-US" dirty="0"/>
              <a:t>The early-stage incident model developed by Pal &amp; Sinha (2002), while innovative, appears too specific for our project's context and uncertain in scalability. </a:t>
            </a:r>
            <a:br>
              <a:rPr lang="en-US" dirty="0"/>
            </a:br>
            <a:br>
              <a:rPr lang="en-US" dirty="0"/>
            </a:br>
            <a:r>
              <a:rPr lang="en-US" dirty="0"/>
              <a:t>Sisiopiku et al. (2007) employed VISTA for assessing incident impacts and response measures across a large network. However, critiques by Wirtz et al. (2005) highlight VISTA's unrealistic assumption of drivers having perfect travel information. </a:t>
            </a:r>
            <a:br>
              <a:rPr lang="en-US" dirty="0"/>
            </a:br>
            <a:br>
              <a:rPr lang="en-US" dirty="0"/>
            </a:br>
            <a:r>
              <a:rPr lang="en-US" dirty="0"/>
              <a:t>Consequently, we are exploring MATSim, another large-scale DTA model, for our needs.</a:t>
            </a:r>
          </a:p>
        </p:txBody>
      </p:sp>
      <p:sp>
        <p:nvSpPr>
          <p:cNvPr id="4" name="Slide Number Placeholder 3"/>
          <p:cNvSpPr>
            <a:spLocks noGrp="1"/>
          </p:cNvSpPr>
          <p:nvPr>
            <p:ph type="sldNum" sz="quarter" idx="5"/>
          </p:nvPr>
        </p:nvSpPr>
        <p:spPr/>
        <p:txBody>
          <a:bodyPr/>
          <a:lstStyle/>
          <a:p>
            <a:fld id="{F437AC49-D58F-7441-AC8B-BDEFB8E30BAB}" type="slidenum">
              <a:rPr lang="en-US" smtClean="0"/>
              <a:t>6</a:t>
            </a:fld>
            <a:endParaRPr lang="en-US"/>
          </a:p>
        </p:txBody>
      </p:sp>
    </p:spTree>
    <p:extLst>
      <p:ext uri="{BB962C8B-B14F-4D97-AF65-F5344CB8AC3E}">
        <p14:creationId xmlns:p14="http://schemas.microsoft.com/office/powerpoint/2010/main" val="3151548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use MATSim</a:t>
            </a:r>
          </a:p>
          <a:p>
            <a:r>
              <a:rPr lang="en-US" dirty="0"/>
              <a:t>* Open-source simulation framework</a:t>
            </a:r>
          </a:p>
          <a:p>
            <a:r>
              <a:rPr lang="en-US" dirty="0"/>
              <a:t>* Large-scale, agent-based modeling</a:t>
            </a:r>
          </a:p>
          <a:p>
            <a:r>
              <a:rPr lang="en-US" dirty="0"/>
              <a:t>* Adaptable with various modules</a:t>
            </a:r>
          </a:p>
          <a:p>
            <a:r>
              <a:rPr lang="en-US" dirty="0"/>
              <a:t>* Supports collaborative innovation</a:t>
            </a:r>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7</a:t>
            </a:fld>
            <a:endParaRPr lang="en-US"/>
          </a:p>
        </p:txBody>
      </p:sp>
    </p:spTree>
    <p:extLst>
      <p:ext uri="{BB962C8B-B14F-4D97-AF65-F5344CB8AC3E}">
        <p14:creationId xmlns:p14="http://schemas.microsoft.com/office/powerpoint/2010/main" val="215058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8</a:t>
            </a:fld>
            <a:endParaRPr lang="en-US"/>
          </a:p>
        </p:txBody>
      </p:sp>
    </p:spTree>
    <p:extLst>
      <p:ext uri="{BB962C8B-B14F-4D97-AF65-F5344CB8AC3E}">
        <p14:creationId xmlns:p14="http://schemas.microsoft.com/office/powerpoint/2010/main" val="359317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Agent Behavior:</a:t>
            </a:r>
            <a:r>
              <a:rPr lang="en-US" b="0" i="0" dirty="0">
                <a:effectLst/>
                <a:latin typeface="Söhne"/>
              </a:rPr>
              <a:t> In the simulation, every agent has a daily plan with activities and modes of for travel. They get points for being on time and lose points for being late.</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Memory and Replanning Strategies:</a:t>
            </a:r>
            <a:r>
              <a:rPr lang="en-US" b="0" i="0" dirty="0">
                <a:effectLst/>
                <a:latin typeface="Söhne"/>
              </a:rPr>
              <a:t> Agents have a memory that stores plans from their previous 5 iterations of travel. They also have replanning strategies such as route adjustment or departure time alterations, allowing them to adjust plans across iterations.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Simulation Process:</a:t>
            </a:r>
            <a:r>
              <a:rPr lang="en-US" b="0" i="0" dirty="0">
                <a:effectLst/>
                <a:latin typeface="Söhne"/>
              </a:rPr>
              <a:t> The simulation involved processing a large plans file (with over 2 million agents) through 350 iterations without incidents or IMT, followed by an additional 100 iterations with these factors. This method aimed to guide agents towards equilibrium in travel behavior.</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Analysis of Simulation Results:</a:t>
            </a:r>
            <a:r>
              <a:rPr lang="en-US" b="0" i="0" dirty="0">
                <a:effectLst/>
                <a:latin typeface="Söhne"/>
              </a:rPr>
              <a:t> The results show how agents adjust their plans and scores over the initial 60 iterations, with scores stabilizing as the simulation progresses. Replanning was disabled after the 85th iteration to ensure stability in the final critical iterations for scenario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10</a:t>
            </a:fld>
            <a:endParaRPr lang="en-US"/>
          </a:p>
        </p:txBody>
      </p:sp>
    </p:spTree>
    <p:extLst>
      <p:ext uri="{BB962C8B-B14F-4D97-AF65-F5344CB8AC3E}">
        <p14:creationId xmlns:p14="http://schemas.microsoft.com/office/powerpoint/2010/main" val="3120401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 Incidents: </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Incidents start and end times are based on reported time and RCT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Each incident has a location and capacity reduction, as per the date provided by Schultz et al. (2023).</a:t>
            </a:r>
            <a:br>
              <a:rPr lang="en-US" b="0" i="0" dirty="0">
                <a:effectLst/>
                <a:latin typeface="Söhne"/>
              </a:rPr>
            </a:br>
            <a:endParaRPr lang="en-US" b="0" i="0" dirty="0">
              <a:effectLst/>
              <a:latin typeface="Söhne"/>
            </a:endParaRPr>
          </a:p>
          <a:p>
            <a:pPr algn="l">
              <a:buFont typeface="+mj-lt"/>
              <a:buAutoNum type="arabicPeriod"/>
            </a:pPr>
            <a:r>
              <a:rPr lang="en-US" b="1" i="0" dirty="0">
                <a:effectLst/>
                <a:latin typeface="Söhne"/>
              </a:rPr>
              <a:t> IMT Dispatch:</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Least-Cost Path: calculates the quickest route based on real-time traffic conditions like congestion and link speeds</a:t>
            </a:r>
            <a:br>
              <a:rPr lang="en-US" b="0" i="0" dirty="0">
                <a:effectLst/>
                <a:latin typeface="Söhne"/>
              </a:rPr>
            </a:br>
            <a:r>
              <a:rPr lang="en-US" b="0" i="0" dirty="0">
                <a:effectLst/>
                <a:latin typeface="Söhne"/>
              </a:rPr>
              <a:t>2. Restore Capacity: they restore 25% of a links lost capacity</a:t>
            </a:r>
            <a:br>
              <a:rPr lang="en-US" b="0" i="0" dirty="0">
                <a:effectLst/>
                <a:latin typeface="Söhne"/>
              </a:rPr>
            </a:br>
            <a:endParaRPr lang="en-US" b="1" i="0" dirty="0">
              <a:effectLst/>
              <a:latin typeface="Söhne"/>
            </a:endParaRPr>
          </a:p>
          <a:p>
            <a:pPr algn="l">
              <a:buFont typeface="+mj-lt"/>
              <a:buAutoNum type="arabicPeriod"/>
            </a:pPr>
            <a:r>
              <a:rPr lang="en-US" b="1" i="0" dirty="0">
                <a:effectLst/>
                <a:latin typeface="Söhne"/>
              </a:rPr>
              <a:t> Why Capacity:</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It’s acknowledged that IMT reduced RCT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The data is from IMT responsive incidents</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Determining RCT absent IMT would be challenging</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With UDOT counsel we used capacity to illustrate impact </a:t>
            </a:r>
          </a:p>
          <a:p>
            <a:pPr lvl="1" algn="l">
              <a:buFont typeface="+mj-lt"/>
              <a:buNone/>
            </a:pPr>
            <a:endParaRPr lang="en-US" b="1" i="0" dirty="0">
              <a:effectLst/>
              <a:latin typeface="Söhne"/>
            </a:endParaRPr>
          </a:p>
          <a:p>
            <a:pPr algn="l">
              <a:buFont typeface="+mj-lt"/>
              <a:buAutoNum type="arabicPeriod"/>
            </a:pPr>
            <a:r>
              <a:rPr lang="en-US" b="1" i="0" dirty="0">
                <a:effectLst/>
                <a:latin typeface="Söhne"/>
              </a:rPr>
              <a:t> Transition: </a:t>
            </a:r>
            <a:r>
              <a:rPr lang="en-US" b="0" i="0" dirty="0">
                <a:effectLst/>
                <a:latin typeface="Söhne"/>
              </a:rPr>
              <a:t>Move from “this is how the model works” </a:t>
            </a:r>
            <a:r>
              <a:rPr lang="en-US" b="0" i="0" dirty="0">
                <a:solidFill>
                  <a:srgbClr val="E2EEFF"/>
                </a:solidFill>
                <a:effectLst/>
                <a:latin typeface="Google Sans"/>
              </a:rPr>
              <a:t>→ “these are the inputs used to get the model to work in Utah”</a:t>
            </a:r>
            <a:endParaRPr lang="en-US" b="0" i="0" dirty="0">
              <a:effectLst/>
              <a:latin typeface="Söhne"/>
            </a:endParaRP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11</a:t>
            </a:fld>
            <a:endParaRPr lang="en-US"/>
          </a:p>
        </p:txBody>
      </p:sp>
    </p:spTree>
    <p:extLst>
      <p:ext uri="{BB962C8B-B14F-4D97-AF65-F5344CB8AC3E}">
        <p14:creationId xmlns:p14="http://schemas.microsoft.com/office/powerpoint/2010/main" val="267212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 Inputs: </a:t>
            </a:r>
            <a:r>
              <a:rPr lang="en-US" b="0" i="0" dirty="0">
                <a:effectLst/>
                <a:latin typeface="Söhne"/>
              </a:rPr>
              <a:t>List of the inputs needed to implement the model in Utah</a:t>
            </a:r>
            <a:br>
              <a:rPr lang="en-US" b="0" i="0" dirty="0">
                <a:effectLst/>
                <a:latin typeface="Söhne"/>
              </a:rPr>
            </a:br>
            <a:endParaRPr lang="en-US" b="0" i="0" dirty="0">
              <a:effectLst/>
              <a:latin typeface="Söhne"/>
            </a:endParaRPr>
          </a:p>
          <a:p>
            <a:pPr algn="l">
              <a:buFont typeface="+mj-lt"/>
              <a:buAutoNum type="arabicPeriod"/>
            </a:pPr>
            <a:r>
              <a:rPr lang="en-US" b="1" i="0" dirty="0">
                <a:effectLst/>
                <a:latin typeface="Söhne"/>
              </a:rPr>
              <a:t> Network &amp; Plans: </a:t>
            </a:r>
            <a:r>
              <a:rPr lang="en-US" b="0" i="0" dirty="0">
                <a:effectLst/>
                <a:latin typeface="Söhne"/>
              </a:rPr>
              <a:t>Just say that the network and plans came from a WFRC model and were additionally calibrated by </a:t>
            </a:r>
            <a:r>
              <a:rPr lang="en-US" b="1" i="0" dirty="0">
                <a:effectLst/>
                <a:latin typeface="Söhne"/>
              </a:rPr>
              <a:t> </a:t>
            </a:r>
            <a:r>
              <a:rPr lang="en-US" b="0" i="0" dirty="0">
                <a:effectLst/>
                <a:latin typeface="Söhne"/>
              </a:rPr>
              <a:t>Chris Day and Mitchell Hadfield</a:t>
            </a:r>
            <a:endParaRPr lang="en-US" b="1"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12</a:t>
            </a:fld>
            <a:endParaRPr lang="en-US"/>
          </a:p>
        </p:txBody>
      </p:sp>
    </p:spTree>
    <p:extLst>
      <p:ext uri="{BB962C8B-B14F-4D97-AF65-F5344CB8AC3E}">
        <p14:creationId xmlns:p14="http://schemas.microsoft.com/office/powerpoint/2010/main" val="3874777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21D6A9-7D66-A14A-9F8D-137CE960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56AB0BC-F45B-7E49-8B12-403CA1C5B36D}"/>
              </a:ext>
            </a:extLst>
          </p:cNvPr>
          <p:cNvSpPr/>
          <p:nvPr userDrawn="1"/>
        </p:nvSpPr>
        <p:spPr>
          <a:xfrm>
            <a:off x="0" y="2690"/>
            <a:ext cx="12192000" cy="6858000"/>
          </a:xfrm>
          <a:prstGeom prst="rect">
            <a:avLst/>
          </a:prstGeom>
          <a:solidFill>
            <a:srgbClr val="0062B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descr="Text&#10;&#10;Description automatically generated">
            <a:extLst>
              <a:ext uri="{FF2B5EF4-FFF2-40B4-BE49-F238E27FC236}">
                <a16:creationId xmlns:a16="http://schemas.microsoft.com/office/drawing/2014/main" id="{9EC70FEA-34FC-FC4D-8CFD-00A560A7AF76}"/>
              </a:ext>
            </a:extLst>
          </p:cNvPr>
          <p:cNvPicPr>
            <a:picLocks noChangeAspect="1"/>
          </p:cNvPicPr>
          <p:nvPr userDrawn="1"/>
        </p:nvPicPr>
        <p:blipFill>
          <a:blip r:embed="rId3"/>
          <a:stretch>
            <a:fillRect/>
          </a:stretch>
        </p:blipFill>
        <p:spPr>
          <a:xfrm>
            <a:off x="4062648" y="5599378"/>
            <a:ext cx="4066704" cy="539507"/>
          </a:xfrm>
          <a:prstGeom prst="rect">
            <a:avLst/>
          </a:prstGeom>
        </p:spPr>
      </p:pic>
    </p:spTree>
    <p:extLst>
      <p:ext uri="{BB962C8B-B14F-4D97-AF65-F5344CB8AC3E}">
        <p14:creationId xmlns:p14="http://schemas.microsoft.com/office/powerpoint/2010/main" val="975914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778621-DBEB-A84E-9E75-AD448FE2A2BC}"/>
              </a:ext>
            </a:extLst>
          </p:cNvPr>
          <p:cNvSpPr>
            <a:spLocks noGrp="1"/>
          </p:cNvSpPr>
          <p:nvPr>
            <p:ph type="body" idx="1"/>
          </p:nvPr>
        </p:nvSpPr>
        <p:spPr>
          <a:xfrm>
            <a:off x="839788" y="1396227"/>
            <a:ext cx="5157787" cy="1108848"/>
          </a:xfrm>
        </p:spPr>
        <p:txBody>
          <a:bodyPr anchor="b"/>
          <a:lstStyle>
            <a:lvl1pPr marL="0" indent="0">
              <a:buNone/>
              <a:defRPr sz="2400" b="1">
                <a:solidFill>
                  <a:srgbClr val="0062B8"/>
                </a:solidFill>
                <a:latin typeface="Rockwell" panose="02060603020205020403" pitchFamily="18"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E92D8E-6EF9-014D-AC83-0F2FF3BA03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F5E64E-6CFF-DD4A-A073-E303F4CC3AF2}"/>
              </a:ext>
            </a:extLst>
          </p:cNvPr>
          <p:cNvSpPr>
            <a:spLocks noGrp="1"/>
          </p:cNvSpPr>
          <p:nvPr>
            <p:ph type="body" sz="quarter" idx="3"/>
          </p:nvPr>
        </p:nvSpPr>
        <p:spPr>
          <a:xfrm>
            <a:off x="6172200" y="1396227"/>
            <a:ext cx="5183188" cy="1108848"/>
          </a:xfrm>
        </p:spPr>
        <p:txBody>
          <a:bodyPr anchor="b"/>
          <a:lstStyle>
            <a:lvl1pPr marL="0" indent="0">
              <a:buNone/>
              <a:defRPr sz="2400" b="1">
                <a:solidFill>
                  <a:srgbClr val="0062B8"/>
                </a:solidFill>
                <a:latin typeface="Rockwell" panose="02060603020205020403" pitchFamily="18"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0ED102-6295-5249-A074-F75BD836A2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11/29/2023</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0" name="Title Placeholder 1">
            <a:extLst>
              <a:ext uri="{FF2B5EF4-FFF2-40B4-BE49-F238E27FC236}">
                <a16:creationId xmlns:a16="http://schemas.microsoft.com/office/drawing/2014/main" id="{8CDFA808-D83B-794A-8326-281A517891CB}"/>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846067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11/29/2023</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7" name="Text Placeholder 3">
            <a:extLst>
              <a:ext uri="{FF2B5EF4-FFF2-40B4-BE49-F238E27FC236}">
                <a16:creationId xmlns:a16="http://schemas.microsoft.com/office/drawing/2014/main" id="{E2F95F90-75A6-7049-8048-D1724D3C9EFB}"/>
              </a:ext>
            </a:extLst>
          </p:cNvPr>
          <p:cNvSpPr>
            <a:spLocks noGrp="1"/>
          </p:cNvSpPr>
          <p:nvPr>
            <p:ph type="body" sz="half" idx="2"/>
          </p:nvPr>
        </p:nvSpPr>
        <p:spPr>
          <a:xfrm>
            <a:off x="838200" y="2544761"/>
            <a:ext cx="3932237" cy="36322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6E5022C6-C075-2040-B2C9-63500C5E1E45}"/>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C309509B-CA19-3048-BEB1-3E306D059D3E}"/>
              </a:ext>
            </a:extLst>
          </p:cNvPr>
          <p:cNvSpPr>
            <a:spLocks noGrp="1"/>
          </p:cNvSpPr>
          <p:nvPr>
            <p:ph type="body" sz="quarter" idx="13"/>
          </p:nvPr>
        </p:nvSpPr>
        <p:spPr>
          <a:xfrm>
            <a:off x="838200" y="1383527"/>
            <a:ext cx="3932238" cy="1161234"/>
          </a:xfrm>
        </p:spPr>
        <p:txBody>
          <a:bodyPr anchor="b">
            <a:normAutofit/>
          </a:bodyPr>
          <a:lstStyle>
            <a:lvl1pPr marL="0" indent="0">
              <a:buNone/>
              <a:defRPr sz="2400" b="1" i="0">
                <a:solidFill>
                  <a:srgbClr val="0062B8"/>
                </a:solidFill>
                <a:latin typeface="Rockwell" panose="02060603020205020403" pitchFamily="18" charset="77"/>
                <a:ea typeface="Roboto Slab" pitchFamily="2" charset="0"/>
              </a:defRPr>
            </a:lvl1pPr>
          </a:lstStyle>
          <a:p>
            <a:pPr lvl="0"/>
            <a:r>
              <a:rPr lang="en-US"/>
              <a:t>Click to edit Master text styles</a:t>
            </a:r>
          </a:p>
        </p:txBody>
      </p:sp>
      <p:sp>
        <p:nvSpPr>
          <p:cNvPr id="18" name="Content Placeholder 3">
            <a:extLst>
              <a:ext uri="{FF2B5EF4-FFF2-40B4-BE49-F238E27FC236}">
                <a16:creationId xmlns:a16="http://schemas.microsoft.com/office/drawing/2014/main" id="{104EEF9C-31B3-8E49-AE41-F5C8EEE49BD7}"/>
              </a:ext>
            </a:extLst>
          </p:cNvPr>
          <p:cNvSpPr>
            <a:spLocks noGrp="1"/>
          </p:cNvSpPr>
          <p:nvPr>
            <p:ph sz="half" idx="14"/>
          </p:nvPr>
        </p:nvSpPr>
        <p:spPr>
          <a:xfrm>
            <a:off x="5183187" y="1391408"/>
            <a:ext cx="6170613"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794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Photo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11/29/2023</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7" name="Text Placeholder 3">
            <a:extLst>
              <a:ext uri="{FF2B5EF4-FFF2-40B4-BE49-F238E27FC236}">
                <a16:creationId xmlns:a16="http://schemas.microsoft.com/office/drawing/2014/main" id="{E2F95F90-75A6-7049-8048-D1724D3C9EFB}"/>
              </a:ext>
            </a:extLst>
          </p:cNvPr>
          <p:cNvSpPr>
            <a:spLocks noGrp="1"/>
          </p:cNvSpPr>
          <p:nvPr>
            <p:ph type="body" sz="half" idx="2"/>
          </p:nvPr>
        </p:nvSpPr>
        <p:spPr>
          <a:xfrm>
            <a:off x="838200" y="2544761"/>
            <a:ext cx="3932237" cy="36322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6E5022C6-C075-2040-B2C9-63500C5E1E45}"/>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C309509B-CA19-3048-BEB1-3E306D059D3E}"/>
              </a:ext>
            </a:extLst>
          </p:cNvPr>
          <p:cNvSpPr>
            <a:spLocks noGrp="1"/>
          </p:cNvSpPr>
          <p:nvPr>
            <p:ph type="body" sz="quarter" idx="13"/>
          </p:nvPr>
        </p:nvSpPr>
        <p:spPr>
          <a:xfrm>
            <a:off x="838200" y="1383527"/>
            <a:ext cx="3932238" cy="1161234"/>
          </a:xfrm>
        </p:spPr>
        <p:txBody>
          <a:bodyPr anchor="b">
            <a:normAutofit/>
          </a:bodyPr>
          <a:lstStyle>
            <a:lvl1pPr marL="0" indent="0">
              <a:buNone/>
              <a:defRPr sz="2400" b="1" i="0">
                <a:solidFill>
                  <a:srgbClr val="0062B8"/>
                </a:solidFill>
                <a:latin typeface="Rockwell" panose="02060603020205020403" pitchFamily="18" charset="77"/>
                <a:ea typeface="Roboto Slab" pitchFamily="2" charset="0"/>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02561DF4-FEB1-314D-B970-781B73FEBE0D}"/>
              </a:ext>
            </a:extLst>
          </p:cNvPr>
          <p:cNvSpPr>
            <a:spLocks noGrp="1"/>
          </p:cNvSpPr>
          <p:nvPr>
            <p:ph type="pic" idx="20"/>
          </p:nvPr>
        </p:nvSpPr>
        <p:spPr>
          <a:xfrm>
            <a:off x="5183187" y="1383527"/>
            <a:ext cx="6170613" cy="479343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858710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eft Column Title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BACE19A-9385-F74E-BBE0-06B5C5064F20}"/>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 name="Content Placeholder 3">
            <a:extLst>
              <a:ext uri="{FF2B5EF4-FFF2-40B4-BE49-F238E27FC236}">
                <a16:creationId xmlns:a16="http://schemas.microsoft.com/office/drawing/2014/main" id="{83EE6E23-ADFA-8946-973F-1ED0E6DC0C99}"/>
              </a:ext>
            </a:extLst>
          </p:cNvPr>
          <p:cNvSpPr>
            <a:spLocks noGrp="1"/>
          </p:cNvSpPr>
          <p:nvPr>
            <p:ph sz="half" idx="14"/>
          </p:nvPr>
        </p:nvSpPr>
        <p:spPr>
          <a:xfrm>
            <a:off x="4333458" y="924336"/>
            <a:ext cx="7020341" cy="5019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308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Left Column Title With 2 Column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BACE19A-9385-F74E-BBE0-06B5C5064F20}"/>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5" name="Google Shape;76;p12">
            <a:extLst>
              <a:ext uri="{FF2B5EF4-FFF2-40B4-BE49-F238E27FC236}">
                <a16:creationId xmlns:a16="http://schemas.microsoft.com/office/drawing/2014/main" id="{126B8C6F-A09C-584B-A1DA-445777AAFF11}"/>
              </a:ext>
            </a:extLst>
          </p:cNvPr>
          <p:cNvSpPr txBox="1">
            <a:spLocks noGrp="1"/>
          </p:cNvSpPr>
          <p:nvPr>
            <p:ph type="body" idx="10"/>
          </p:nvPr>
        </p:nvSpPr>
        <p:spPr>
          <a:xfrm>
            <a:off x="4333459" y="924336"/>
            <a:ext cx="3401191" cy="5019261"/>
          </a:xfrm>
          <a:prstGeom prst="rect">
            <a:avLst/>
          </a:prstGeom>
        </p:spPr>
        <p:txBody>
          <a:bodyPr spcFirstLastPara="1" wrap="square" lIns="91425" tIns="91425" rIns="91425" bIns="91425" anchor="t" anchorCtr="0">
            <a:normAutofit/>
          </a:bodyPr>
          <a:lstStyle>
            <a:lvl1pPr marL="457200" lvl="0" indent="-285750" rtl="0">
              <a:spcBef>
                <a:spcPts val="600"/>
              </a:spcBef>
              <a:spcAft>
                <a:spcPts val="0"/>
              </a:spcAft>
              <a:buSzPts val="900"/>
              <a:buChar char="▪"/>
              <a:defRPr sz="1600" b="0" i="0">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10" name="Google Shape;76;p12">
            <a:extLst>
              <a:ext uri="{FF2B5EF4-FFF2-40B4-BE49-F238E27FC236}">
                <a16:creationId xmlns:a16="http://schemas.microsoft.com/office/drawing/2014/main" id="{CEE1F136-9972-4E4E-B189-5B5A61F9113F}"/>
              </a:ext>
            </a:extLst>
          </p:cNvPr>
          <p:cNvSpPr txBox="1">
            <a:spLocks noGrp="1"/>
          </p:cNvSpPr>
          <p:nvPr>
            <p:ph type="body" idx="13"/>
          </p:nvPr>
        </p:nvSpPr>
        <p:spPr>
          <a:xfrm>
            <a:off x="7952609" y="924336"/>
            <a:ext cx="3401191" cy="5019261"/>
          </a:xfrm>
          <a:prstGeom prst="rect">
            <a:avLst/>
          </a:prstGeom>
        </p:spPr>
        <p:txBody>
          <a:bodyPr spcFirstLastPara="1" wrap="square" lIns="91425" tIns="91425" rIns="91425" bIns="91425" anchor="t" anchorCtr="0">
            <a:normAutofit/>
          </a:bodyPr>
          <a:lstStyle>
            <a:lvl1pPr marL="457200" lvl="0" indent="-285750" rtl="0">
              <a:spcBef>
                <a:spcPts val="600"/>
              </a:spcBef>
              <a:spcAft>
                <a:spcPts val="0"/>
              </a:spcAft>
              <a:buSzPts val="900"/>
              <a:buChar char="▪"/>
              <a:defRPr sz="1600" b="0" i="0">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Tree>
    <p:extLst>
      <p:ext uri="{BB962C8B-B14F-4D97-AF65-F5344CB8AC3E}">
        <p14:creationId xmlns:p14="http://schemas.microsoft.com/office/powerpoint/2010/main" val="3649649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Left Column Titl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3890B968-1A4A-A549-AF24-1C1E8BDE95CE}"/>
              </a:ext>
            </a:extLst>
          </p:cNvPr>
          <p:cNvSpPr>
            <a:spLocks noGrp="1"/>
          </p:cNvSpPr>
          <p:nvPr>
            <p:ph type="pic" idx="1"/>
          </p:nvPr>
        </p:nvSpPr>
        <p:spPr>
          <a:xfrm>
            <a:off x="4333461" y="924338"/>
            <a:ext cx="7020339" cy="50192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Title Placeholder 1">
            <a:extLst>
              <a:ext uri="{FF2B5EF4-FFF2-40B4-BE49-F238E27FC236}">
                <a16:creationId xmlns:a16="http://schemas.microsoft.com/office/drawing/2014/main" id="{AF2D051D-66B5-1D45-803D-09CFBC81B64F}"/>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Tree>
    <p:extLst>
      <p:ext uri="{BB962C8B-B14F-4D97-AF65-F5344CB8AC3E}">
        <p14:creationId xmlns:p14="http://schemas.microsoft.com/office/powerpoint/2010/main" val="2160513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46D3FD-BAC1-BA4C-8BC4-1D055C4D71F4}"/>
              </a:ext>
            </a:extLst>
          </p:cNvPr>
          <p:cNvSpPr/>
          <p:nvPr userDrawn="1"/>
        </p:nvSpPr>
        <p:spPr>
          <a:xfrm>
            <a:off x="0" y="0"/>
            <a:ext cx="2206487" cy="636104"/>
          </a:xfrm>
          <a:prstGeom prst="rect">
            <a:avLst/>
          </a:prstGeom>
          <a:solidFill>
            <a:srgbClr val="005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92878D-716F-D74C-8128-D9EC8EE1DED2}"/>
              </a:ext>
            </a:extLst>
          </p:cNvPr>
          <p:cNvSpPr/>
          <p:nvPr userDrawn="1"/>
        </p:nvSpPr>
        <p:spPr>
          <a:xfrm>
            <a:off x="2345635" y="1"/>
            <a:ext cx="9846365" cy="636104"/>
          </a:xfrm>
          <a:prstGeom prst="rect">
            <a:avLst/>
          </a:prstGeom>
          <a:solidFill>
            <a:srgbClr val="00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4F0C898-7550-C14C-AE64-44ABA07B099A}"/>
              </a:ext>
            </a:extLst>
          </p:cNvPr>
          <p:cNvSpPr>
            <a:spLocks noGrp="1"/>
          </p:cNvSpPr>
          <p:nvPr>
            <p:ph type="title"/>
          </p:nvPr>
        </p:nvSpPr>
        <p:spPr>
          <a:xfrm>
            <a:off x="377346" y="951978"/>
            <a:ext cx="11437307" cy="636104"/>
          </a:xfrm>
        </p:spPr>
        <p:txBody>
          <a:bodyPr anchor="t">
            <a:noAutofit/>
          </a:bodyPr>
          <a:lstStyle>
            <a:lvl1pPr>
              <a:defRPr sz="4000">
                <a:solidFill>
                  <a:srgbClr val="0055B8"/>
                </a:solidFill>
              </a:defRPr>
            </a:lvl1pPr>
          </a:lstStyle>
          <a:p>
            <a:r>
              <a:rPr lang="en-US" dirty="0"/>
              <a:t>Click to edit Master title style</a:t>
            </a:r>
          </a:p>
        </p:txBody>
      </p:sp>
      <p:sp>
        <p:nvSpPr>
          <p:cNvPr id="11" name="Content Placeholder 3">
            <a:extLst>
              <a:ext uri="{FF2B5EF4-FFF2-40B4-BE49-F238E27FC236}">
                <a16:creationId xmlns:a16="http://schemas.microsoft.com/office/drawing/2014/main" id="{9C39F247-341B-7E44-A4F0-B4AABED8F402}"/>
              </a:ext>
            </a:extLst>
          </p:cNvPr>
          <p:cNvSpPr>
            <a:spLocks noGrp="1"/>
          </p:cNvSpPr>
          <p:nvPr>
            <p:ph sz="half" idx="2"/>
          </p:nvPr>
        </p:nvSpPr>
        <p:spPr>
          <a:xfrm>
            <a:off x="377345" y="1741118"/>
            <a:ext cx="11437306" cy="480999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89B815F9-E88C-7F4B-A21A-98DF8992D69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60294" y="110737"/>
            <a:ext cx="2221157" cy="431892"/>
          </a:xfrm>
          <a:prstGeom prst="rect">
            <a:avLst/>
          </a:prstGeom>
        </p:spPr>
      </p:pic>
    </p:spTree>
    <p:extLst>
      <p:ext uri="{BB962C8B-B14F-4D97-AF65-F5344CB8AC3E}">
        <p14:creationId xmlns:p14="http://schemas.microsoft.com/office/powerpoint/2010/main" val="3773408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1 Column with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46D3FD-BAC1-BA4C-8BC4-1D055C4D71F4}"/>
              </a:ext>
            </a:extLst>
          </p:cNvPr>
          <p:cNvSpPr/>
          <p:nvPr userDrawn="1"/>
        </p:nvSpPr>
        <p:spPr>
          <a:xfrm>
            <a:off x="0" y="0"/>
            <a:ext cx="2206487" cy="636104"/>
          </a:xfrm>
          <a:prstGeom prst="rect">
            <a:avLst/>
          </a:prstGeom>
          <a:solidFill>
            <a:srgbClr val="005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92878D-716F-D74C-8128-D9EC8EE1DED2}"/>
              </a:ext>
            </a:extLst>
          </p:cNvPr>
          <p:cNvSpPr/>
          <p:nvPr userDrawn="1"/>
        </p:nvSpPr>
        <p:spPr>
          <a:xfrm>
            <a:off x="2345635" y="1"/>
            <a:ext cx="9846365" cy="636104"/>
          </a:xfrm>
          <a:prstGeom prst="rect">
            <a:avLst/>
          </a:prstGeom>
          <a:solidFill>
            <a:srgbClr val="00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4F0C898-7550-C14C-AE64-44ABA07B099A}"/>
              </a:ext>
            </a:extLst>
          </p:cNvPr>
          <p:cNvSpPr>
            <a:spLocks noGrp="1"/>
          </p:cNvSpPr>
          <p:nvPr>
            <p:ph type="title"/>
          </p:nvPr>
        </p:nvSpPr>
        <p:spPr>
          <a:xfrm>
            <a:off x="377346" y="951978"/>
            <a:ext cx="11437307" cy="636104"/>
          </a:xfrm>
        </p:spPr>
        <p:txBody>
          <a:bodyPr anchor="t">
            <a:noAutofit/>
          </a:bodyPr>
          <a:lstStyle>
            <a:lvl1pPr>
              <a:defRPr sz="4000">
                <a:solidFill>
                  <a:srgbClr val="0055B8"/>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BB501025-5EC7-0641-94BC-12EFAEFBD14B}"/>
              </a:ext>
            </a:extLst>
          </p:cNvPr>
          <p:cNvSpPr>
            <a:spLocks noGrp="1"/>
          </p:cNvSpPr>
          <p:nvPr>
            <p:ph type="body" idx="1"/>
          </p:nvPr>
        </p:nvSpPr>
        <p:spPr>
          <a:xfrm>
            <a:off x="377345" y="1746018"/>
            <a:ext cx="5620230" cy="823912"/>
          </a:xfrm>
        </p:spPr>
        <p:txBody>
          <a:bodyPr anchor="b"/>
          <a:lstStyle>
            <a:lvl1pPr marL="0" indent="0">
              <a:buNone/>
              <a:defRPr sz="2400" b="1">
                <a:solidFill>
                  <a:srgbClr val="002D5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9C39F247-341B-7E44-A4F0-B4AABED8F402}"/>
              </a:ext>
            </a:extLst>
          </p:cNvPr>
          <p:cNvSpPr>
            <a:spLocks noGrp="1"/>
          </p:cNvSpPr>
          <p:nvPr>
            <p:ph sz="half" idx="2"/>
          </p:nvPr>
        </p:nvSpPr>
        <p:spPr>
          <a:xfrm>
            <a:off x="377345" y="2569930"/>
            <a:ext cx="5620230" cy="39811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1C46D197-F248-A54E-B493-CFF6D72DE1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60294" y="110737"/>
            <a:ext cx="2221157" cy="431892"/>
          </a:xfrm>
          <a:prstGeom prst="rect">
            <a:avLst/>
          </a:prstGeom>
        </p:spPr>
      </p:pic>
    </p:spTree>
    <p:extLst>
      <p:ext uri="{BB962C8B-B14F-4D97-AF65-F5344CB8AC3E}">
        <p14:creationId xmlns:p14="http://schemas.microsoft.com/office/powerpoint/2010/main" val="456850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Place Your Own Title Image">
    <p:bg>
      <p:bgPr>
        <a:solidFill>
          <a:srgbClr val="2258B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9218AFA-5AD4-A446-A4BF-1944CD713D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Roboto Slab"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1409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Plain Blu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Roboto Slab"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6044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6BEF4-28C1-3747-84FB-43794789E153}"/>
              </a:ext>
            </a:extLst>
          </p:cNvPr>
          <p:cNvSpPr>
            <a:spLocks noGrp="1"/>
          </p:cNvSpPr>
          <p:nvPr>
            <p:ph idx="1"/>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9746785-B009-754D-A40C-7232ADAFCD7B}"/>
              </a:ext>
            </a:extLst>
          </p:cNvPr>
          <p:cNvSpPr>
            <a:spLocks noGrp="1"/>
          </p:cNvSpPr>
          <p:nvPr>
            <p:ph type="dt" sz="half" idx="10"/>
          </p:nvPr>
        </p:nvSpPr>
        <p:spPr/>
        <p:txBody>
          <a:bodyPr/>
          <a:lstStyle/>
          <a:p>
            <a:fld id="{9C903A87-2269-EE4A-AAA2-349CEE4A908A}" type="datetimeFigureOut">
              <a:rPr lang="en-US" smtClean="0"/>
              <a:t>11/29/2023</a:t>
            </a:fld>
            <a:endParaRPr lang="en-US"/>
          </a:p>
        </p:txBody>
      </p:sp>
      <p:sp>
        <p:nvSpPr>
          <p:cNvPr id="5" name="Footer Placeholder 4">
            <a:extLst>
              <a:ext uri="{FF2B5EF4-FFF2-40B4-BE49-F238E27FC236}">
                <a16:creationId xmlns:a16="http://schemas.microsoft.com/office/drawing/2014/main" id="{DB7EB974-F5FB-A242-810D-0116F5334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DD935-9E1D-024B-A1F2-B004DB001C37}"/>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7" name="Title Placeholder 1">
            <a:extLst>
              <a:ext uri="{FF2B5EF4-FFF2-40B4-BE49-F238E27FC236}">
                <a16:creationId xmlns:a16="http://schemas.microsoft.com/office/drawing/2014/main" id="{253D626A-2D1E-4C4C-9A23-6C361EB76FC2}"/>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lvl1pPr>
              <a:defRPr b="1" i="0">
                <a:latin typeface="Rockwell" panose="02060603020205020403" pitchFamily="18" charset="77"/>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1363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Blue">
    <p:bg>
      <p:bgPr>
        <a:solidFill>
          <a:srgbClr val="0062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C003-24C1-B64B-BAA2-32F8317B56D8}"/>
              </a:ext>
            </a:extLst>
          </p:cNvPr>
          <p:cNvSpPr>
            <a:spLocks noGrp="1"/>
          </p:cNvSpPr>
          <p:nvPr>
            <p:ph type="title"/>
          </p:nvPr>
        </p:nvSpPr>
        <p:spPr>
          <a:xfrm>
            <a:off x="2773680" y="2608103"/>
            <a:ext cx="7330440" cy="1325563"/>
          </a:xfrm>
          <a:prstGeom prst="rect">
            <a:avLst/>
          </a:prstGeom>
        </p:spPr>
        <p:txBody>
          <a:bodyPr>
            <a:normAutofit/>
          </a:bodyPr>
          <a:lstStyle>
            <a:lvl1pPr>
              <a:defRPr sz="2800">
                <a:solidFill>
                  <a:schemeClr val="bg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6AFA7883-69A4-894F-AB40-7C2BEBCD9CF0}"/>
              </a:ext>
            </a:extLst>
          </p:cNvPr>
          <p:cNvCxnSpPr>
            <a:cxnSpLocks/>
          </p:cNvCxnSpPr>
          <p:nvPr userDrawn="1"/>
        </p:nvCxnSpPr>
        <p:spPr>
          <a:xfrm>
            <a:off x="2529840" y="2608103"/>
            <a:ext cx="0" cy="135604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E87D8DC7-DCA5-2246-A280-088122B91B18}"/>
              </a:ext>
            </a:extLst>
          </p:cNvPr>
          <p:cNvSpPr>
            <a:spLocks noGrp="1"/>
          </p:cNvSpPr>
          <p:nvPr>
            <p:ph idx="1"/>
          </p:nvPr>
        </p:nvSpPr>
        <p:spPr>
          <a:xfrm>
            <a:off x="7119068" y="4353339"/>
            <a:ext cx="2985052" cy="591172"/>
          </a:xfrm>
        </p:spPr>
        <p:txBody>
          <a:bodyPr>
            <a:normAutofit/>
          </a:bodyPr>
          <a:lstStyle>
            <a:lvl1pPr marL="0" indent="0" algn="r">
              <a:buNone/>
              <a:defRPr sz="1800" b="0" i="0">
                <a:solidFill>
                  <a:schemeClr val="bg1"/>
                </a:solidFill>
                <a:latin typeface="Helvetica" pitchFamily="2" charset="0"/>
                <a:ea typeface="Roboto Slab"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6" name="Title 1">
            <a:extLst>
              <a:ext uri="{FF2B5EF4-FFF2-40B4-BE49-F238E27FC236}">
                <a16:creationId xmlns:a16="http://schemas.microsoft.com/office/drawing/2014/main" id="{7679E684-0BB8-874F-AC90-245E6E231FE9}"/>
              </a:ext>
            </a:extLst>
          </p:cNvPr>
          <p:cNvSpPr txBox="1">
            <a:spLocks/>
          </p:cNvSpPr>
          <p:nvPr userDrawn="1"/>
        </p:nvSpPr>
        <p:spPr>
          <a:xfrm>
            <a:off x="1356360" y="3161743"/>
            <a:ext cx="117348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Roboto Slab" pitchFamily="2" charset="0"/>
                <a:ea typeface="Roboto Slab" pitchFamily="2" charset="0"/>
                <a:cs typeface="+mj-cs"/>
              </a:defRPr>
            </a:lvl1pPr>
          </a:lstStyle>
          <a:p>
            <a:r>
              <a:rPr lang="en-US" sz="20000" dirty="0">
                <a:solidFill>
                  <a:schemeClr val="bg1"/>
                </a:solidFill>
              </a:rPr>
              <a:t>“</a:t>
            </a:r>
          </a:p>
        </p:txBody>
      </p:sp>
    </p:spTree>
    <p:extLst>
      <p:ext uri="{BB962C8B-B14F-4D97-AF65-F5344CB8AC3E}">
        <p14:creationId xmlns:p14="http://schemas.microsoft.com/office/powerpoint/2010/main" val="1947949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Quot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C003-24C1-B64B-BAA2-32F8317B56D8}"/>
              </a:ext>
            </a:extLst>
          </p:cNvPr>
          <p:cNvSpPr>
            <a:spLocks noGrp="1"/>
          </p:cNvSpPr>
          <p:nvPr>
            <p:ph type="title"/>
          </p:nvPr>
        </p:nvSpPr>
        <p:spPr>
          <a:xfrm>
            <a:off x="2773680" y="2608103"/>
            <a:ext cx="7330440" cy="1325563"/>
          </a:xfrm>
          <a:prstGeom prst="rect">
            <a:avLst/>
          </a:prstGeom>
        </p:spPr>
        <p:txBody>
          <a:bodyPr>
            <a:normAutofit/>
          </a:bodyPr>
          <a:lstStyle>
            <a:lvl1pPr>
              <a:defRPr sz="2800">
                <a:solidFill>
                  <a:srgbClr val="0062B8"/>
                </a:solidFill>
              </a:defRPr>
            </a:lvl1pPr>
          </a:lstStyle>
          <a:p>
            <a:r>
              <a:rPr lang="en-US"/>
              <a:t>Click to edit Master title style</a:t>
            </a:r>
            <a:endParaRPr lang="en-US" dirty="0"/>
          </a:p>
        </p:txBody>
      </p:sp>
      <p:sp>
        <p:nvSpPr>
          <p:cNvPr id="7" name="Title 1">
            <a:extLst>
              <a:ext uri="{FF2B5EF4-FFF2-40B4-BE49-F238E27FC236}">
                <a16:creationId xmlns:a16="http://schemas.microsoft.com/office/drawing/2014/main" id="{7F7C88C1-7063-F843-8929-D91E43E47557}"/>
              </a:ext>
            </a:extLst>
          </p:cNvPr>
          <p:cNvSpPr txBox="1">
            <a:spLocks/>
          </p:cNvSpPr>
          <p:nvPr userDrawn="1"/>
        </p:nvSpPr>
        <p:spPr>
          <a:xfrm>
            <a:off x="1356360" y="3161743"/>
            <a:ext cx="117348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Roboto Slab" pitchFamily="2" charset="0"/>
                <a:ea typeface="Roboto Slab" pitchFamily="2" charset="0"/>
                <a:cs typeface="+mj-cs"/>
              </a:defRPr>
            </a:lvl1pPr>
          </a:lstStyle>
          <a:p>
            <a:r>
              <a:rPr lang="en-US" sz="20000" dirty="0">
                <a:solidFill>
                  <a:srgbClr val="0062B8"/>
                </a:solidFill>
              </a:rPr>
              <a:t>“</a:t>
            </a:r>
          </a:p>
        </p:txBody>
      </p:sp>
      <p:cxnSp>
        <p:nvCxnSpPr>
          <p:cNvPr id="10" name="Straight Connector 9">
            <a:extLst>
              <a:ext uri="{FF2B5EF4-FFF2-40B4-BE49-F238E27FC236}">
                <a16:creationId xmlns:a16="http://schemas.microsoft.com/office/drawing/2014/main" id="{6AFA7883-69A4-894F-AB40-7C2BEBCD9CF0}"/>
              </a:ext>
            </a:extLst>
          </p:cNvPr>
          <p:cNvCxnSpPr>
            <a:cxnSpLocks/>
          </p:cNvCxnSpPr>
          <p:nvPr userDrawn="1"/>
        </p:nvCxnSpPr>
        <p:spPr>
          <a:xfrm>
            <a:off x="2529840" y="2608103"/>
            <a:ext cx="0" cy="1356043"/>
          </a:xfrm>
          <a:prstGeom prst="line">
            <a:avLst/>
          </a:prstGeom>
          <a:ln w="15875">
            <a:solidFill>
              <a:srgbClr val="0062B8"/>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E87D8DC7-DCA5-2246-A280-088122B91B18}"/>
              </a:ext>
            </a:extLst>
          </p:cNvPr>
          <p:cNvSpPr>
            <a:spLocks noGrp="1"/>
          </p:cNvSpPr>
          <p:nvPr>
            <p:ph idx="1"/>
          </p:nvPr>
        </p:nvSpPr>
        <p:spPr>
          <a:xfrm>
            <a:off x="7119068" y="4353339"/>
            <a:ext cx="2985052" cy="591172"/>
          </a:xfrm>
        </p:spPr>
        <p:txBody>
          <a:bodyPr>
            <a:normAutofit/>
          </a:bodyPr>
          <a:lstStyle>
            <a:lvl1pPr marL="0" indent="0" algn="r">
              <a:buNone/>
              <a:defRPr sz="1800" b="0" i="0">
                <a:solidFill>
                  <a:srgbClr val="0062B8"/>
                </a:solidFill>
                <a:latin typeface="Helvetica" pitchFamily="2" charset="0"/>
                <a:ea typeface="Roboto Slab"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62230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and Text Bloc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6BEF4-28C1-3747-84FB-43794789E153}"/>
              </a:ext>
            </a:extLst>
          </p:cNvPr>
          <p:cNvSpPr>
            <a:spLocks noGrp="1"/>
          </p:cNvSpPr>
          <p:nvPr>
            <p:ph idx="1"/>
          </p:nvPr>
        </p:nvSpPr>
        <p:spPr>
          <a:xfrm>
            <a:off x="8972386" y="401541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8" name="Picture Placeholder 2">
            <a:extLst>
              <a:ext uri="{FF2B5EF4-FFF2-40B4-BE49-F238E27FC236}">
                <a16:creationId xmlns:a16="http://schemas.microsoft.com/office/drawing/2014/main" id="{2BB6C04E-D7A0-364D-B60E-D99B41B785DA}"/>
              </a:ext>
            </a:extLst>
          </p:cNvPr>
          <p:cNvSpPr>
            <a:spLocks noGrp="1"/>
          </p:cNvSpPr>
          <p:nvPr>
            <p:ph type="pic" idx="14"/>
          </p:nvPr>
        </p:nvSpPr>
        <p:spPr>
          <a:xfrm>
            <a:off x="8972386" y="1300166"/>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Content Placeholder 2">
            <a:extLst>
              <a:ext uri="{FF2B5EF4-FFF2-40B4-BE49-F238E27FC236}">
                <a16:creationId xmlns:a16="http://schemas.microsoft.com/office/drawing/2014/main" id="{A816C9E5-C229-134F-905F-D94A08E6D2CE}"/>
              </a:ext>
            </a:extLst>
          </p:cNvPr>
          <p:cNvSpPr>
            <a:spLocks noGrp="1"/>
          </p:cNvSpPr>
          <p:nvPr>
            <p:ph idx="15"/>
          </p:nvPr>
        </p:nvSpPr>
        <p:spPr>
          <a:xfrm>
            <a:off x="6213280" y="130016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11" name="Picture Placeholder 2">
            <a:extLst>
              <a:ext uri="{FF2B5EF4-FFF2-40B4-BE49-F238E27FC236}">
                <a16:creationId xmlns:a16="http://schemas.microsoft.com/office/drawing/2014/main" id="{E4179027-9FAC-B047-8C74-D7D66490D086}"/>
              </a:ext>
            </a:extLst>
          </p:cNvPr>
          <p:cNvSpPr>
            <a:spLocks noGrp="1"/>
          </p:cNvSpPr>
          <p:nvPr>
            <p:ph type="pic" idx="16"/>
          </p:nvPr>
        </p:nvSpPr>
        <p:spPr>
          <a:xfrm>
            <a:off x="6213281" y="4015416"/>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Content Placeholder 2">
            <a:extLst>
              <a:ext uri="{FF2B5EF4-FFF2-40B4-BE49-F238E27FC236}">
                <a16:creationId xmlns:a16="http://schemas.microsoft.com/office/drawing/2014/main" id="{43590809-BCCD-EE4C-8E5B-84E2AC997500}"/>
              </a:ext>
            </a:extLst>
          </p:cNvPr>
          <p:cNvSpPr>
            <a:spLocks noGrp="1"/>
          </p:cNvSpPr>
          <p:nvPr>
            <p:ph idx="17"/>
          </p:nvPr>
        </p:nvSpPr>
        <p:spPr>
          <a:xfrm>
            <a:off x="3454177" y="401541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13" name="Picture Placeholder 2">
            <a:extLst>
              <a:ext uri="{FF2B5EF4-FFF2-40B4-BE49-F238E27FC236}">
                <a16:creationId xmlns:a16="http://schemas.microsoft.com/office/drawing/2014/main" id="{C90BFEE2-18A2-7544-94B6-C8991E089ADE}"/>
              </a:ext>
            </a:extLst>
          </p:cNvPr>
          <p:cNvSpPr>
            <a:spLocks noGrp="1"/>
          </p:cNvSpPr>
          <p:nvPr>
            <p:ph type="pic" idx="18"/>
          </p:nvPr>
        </p:nvSpPr>
        <p:spPr>
          <a:xfrm>
            <a:off x="3454177" y="1304021"/>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Content Placeholder 2">
            <a:extLst>
              <a:ext uri="{FF2B5EF4-FFF2-40B4-BE49-F238E27FC236}">
                <a16:creationId xmlns:a16="http://schemas.microsoft.com/office/drawing/2014/main" id="{D949371E-EE33-3C44-9213-517804CFBC64}"/>
              </a:ext>
            </a:extLst>
          </p:cNvPr>
          <p:cNvSpPr>
            <a:spLocks noGrp="1"/>
          </p:cNvSpPr>
          <p:nvPr>
            <p:ph idx="19"/>
          </p:nvPr>
        </p:nvSpPr>
        <p:spPr>
          <a:xfrm>
            <a:off x="695072" y="1300167"/>
            <a:ext cx="2445687" cy="2445126"/>
          </a:xfrm>
        </p:spPr>
        <p:txBody>
          <a:bodyPr>
            <a:normAutofit/>
          </a:bodyPr>
          <a:lstStyle>
            <a:lvl1pPr marL="0" indent="0">
              <a:buFont typeface="Arial" panose="020B0604020202020204" pitchFamily="34" charset="0"/>
              <a:buNone/>
              <a:defRPr sz="2000" i="1">
                <a:solidFill>
                  <a:srgbClr val="59595C"/>
                </a:solidFill>
              </a:defRPr>
            </a:lvl1pPr>
          </a:lstStyle>
          <a:p>
            <a:pPr lvl="0"/>
            <a:r>
              <a:rPr lang="en-US"/>
              <a:t>Click to edit Master text styles</a:t>
            </a:r>
          </a:p>
        </p:txBody>
      </p:sp>
      <p:sp>
        <p:nvSpPr>
          <p:cNvPr id="15" name="Picture Placeholder 2">
            <a:extLst>
              <a:ext uri="{FF2B5EF4-FFF2-40B4-BE49-F238E27FC236}">
                <a16:creationId xmlns:a16="http://schemas.microsoft.com/office/drawing/2014/main" id="{18914321-C9E4-CA42-8280-147E984B7A35}"/>
              </a:ext>
            </a:extLst>
          </p:cNvPr>
          <p:cNvSpPr>
            <a:spLocks noGrp="1"/>
          </p:cNvSpPr>
          <p:nvPr>
            <p:ph type="pic" idx="20"/>
          </p:nvPr>
        </p:nvSpPr>
        <p:spPr>
          <a:xfrm>
            <a:off x="695072" y="4015418"/>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itle Placeholder 1">
            <a:extLst>
              <a:ext uri="{FF2B5EF4-FFF2-40B4-BE49-F238E27FC236}">
                <a16:creationId xmlns:a16="http://schemas.microsoft.com/office/drawing/2014/main" id="{A15F1DA7-8459-404F-87CE-F27AE934D6BA}"/>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018381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3A7F-2389-944A-B81C-6920AA1A521A}"/>
              </a:ext>
            </a:extLst>
          </p:cNvPr>
          <p:cNvSpPr>
            <a:spLocks noGrp="1"/>
          </p:cNvSpPr>
          <p:nvPr>
            <p:ph type="title"/>
          </p:nvPr>
        </p:nvSpPr>
        <p:spPr>
          <a:xfrm>
            <a:off x="831850" y="1709738"/>
            <a:ext cx="10515600" cy="2852737"/>
          </a:xfrm>
          <a:prstGeom prst="rect">
            <a:avLst/>
          </a:prstGeom>
        </p:spPr>
        <p:txBody>
          <a:bodyPr anchor="b"/>
          <a:lstStyle>
            <a:lvl1pPr>
              <a:defRPr sz="6000">
                <a:solidFill>
                  <a:srgbClr val="0062B8"/>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639265C-C7AA-B94D-B951-7E13DC8E54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85D634-9E10-0E4B-932C-A7740F9E28F1}"/>
              </a:ext>
            </a:extLst>
          </p:cNvPr>
          <p:cNvSpPr>
            <a:spLocks noGrp="1"/>
          </p:cNvSpPr>
          <p:nvPr>
            <p:ph type="dt" sz="half" idx="10"/>
          </p:nvPr>
        </p:nvSpPr>
        <p:spPr/>
        <p:txBody>
          <a:bodyPr/>
          <a:lstStyle/>
          <a:p>
            <a:fld id="{9C903A87-2269-EE4A-AAA2-349CEE4A908A}" type="datetimeFigureOut">
              <a:rPr lang="en-US" smtClean="0"/>
              <a:t>11/29/2023</a:t>
            </a:fld>
            <a:endParaRPr lang="en-US"/>
          </a:p>
        </p:txBody>
      </p:sp>
      <p:sp>
        <p:nvSpPr>
          <p:cNvPr id="5" name="Footer Placeholder 4">
            <a:extLst>
              <a:ext uri="{FF2B5EF4-FFF2-40B4-BE49-F238E27FC236}">
                <a16:creationId xmlns:a16="http://schemas.microsoft.com/office/drawing/2014/main" id="{CF3F8A2B-7CD2-3341-84FE-8A580CE3C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8D817F-663A-2C49-B731-3261956BDA1D}"/>
              </a:ext>
            </a:extLst>
          </p:cNvPr>
          <p:cNvSpPr>
            <a:spLocks noGrp="1"/>
          </p:cNvSpPr>
          <p:nvPr>
            <p:ph type="sldNum" sz="quarter" idx="12"/>
          </p:nvPr>
        </p:nvSpPr>
        <p:spPr/>
        <p:txBody>
          <a:bodyPr/>
          <a:lstStyle/>
          <a:p>
            <a:fld id="{37E9B189-EC3B-5448-8F48-F2E723284842}" type="slidenum">
              <a:rPr lang="en-US" smtClean="0"/>
              <a:t>‹#›</a:t>
            </a:fld>
            <a:endParaRPr lang="en-US"/>
          </a:p>
        </p:txBody>
      </p:sp>
    </p:spTree>
    <p:extLst>
      <p:ext uri="{BB962C8B-B14F-4D97-AF65-F5344CB8AC3E}">
        <p14:creationId xmlns:p14="http://schemas.microsoft.com/office/powerpoint/2010/main" val="154045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004BAE-DA31-FC4B-AF75-B9E30F22612B}"/>
              </a:ext>
            </a:extLst>
          </p:cNvPr>
          <p:cNvSpPr>
            <a:spLocks noGrp="1"/>
          </p:cNvSpPr>
          <p:nvPr>
            <p:ph sz="half" idx="1"/>
          </p:nvPr>
        </p:nvSpPr>
        <p:spPr>
          <a:xfrm>
            <a:off x="838200" y="1383527"/>
            <a:ext cx="5181600"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05B4DE-663C-4D46-B492-4AB0DD4CF369}"/>
              </a:ext>
            </a:extLst>
          </p:cNvPr>
          <p:cNvSpPr>
            <a:spLocks noGrp="1"/>
          </p:cNvSpPr>
          <p:nvPr>
            <p:ph sz="half" idx="2"/>
          </p:nvPr>
        </p:nvSpPr>
        <p:spPr>
          <a:xfrm>
            <a:off x="6172200" y="1383527"/>
            <a:ext cx="5181600"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5134028-1E1C-1D46-B1C5-4472A6F5D3B3}"/>
              </a:ext>
            </a:extLst>
          </p:cNvPr>
          <p:cNvSpPr>
            <a:spLocks noGrp="1"/>
          </p:cNvSpPr>
          <p:nvPr>
            <p:ph type="dt" sz="half" idx="10"/>
          </p:nvPr>
        </p:nvSpPr>
        <p:spPr/>
        <p:txBody>
          <a:bodyPr/>
          <a:lstStyle/>
          <a:p>
            <a:fld id="{9C903A87-2269-EE4A-AAA2-349CEE4A908A}" type="datetimeFigureOut">
              <a:rPr lang="en-US" smtClean="0"/>
              <a:t>11/29/2023</a:t>
            </a:fld>
            <a:endParaRPr lang="en-US"/>
          </a:p>
        </p:txBody>
      </p:sp>
      <p:sp>
        <p:nvSpPr>
          <p:cNvPr id="6" name="Footer Placeholder 5">
            <a:extLst>
              <a:ext uri="{FF2B5EF4-FFF2-40B4-BE49-F238E27FC236}">
                <a16:creationId xmlns:a16="http://schemas.microsoft.com/office/drawing/2014/main" id="{A93D164F-13F7-0A4D-A000-5F5AA0987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6F37C-9CEA-E245-8318-BBCC836A728F}"/>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8" name="Title Placeholder 1">
            <a:extLst>
              <a:ext uri="{FF2B5EF4-FFF2-40B4-BE49-F238E27FC236}">
                <a16:creationId xmlns:a16="http://schemas.microsoft.com/office/drawing/2014/main" id="{57AC4B16-4357-FE4E-AF1F-FDD7F220C72B}"/>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485268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ADD0BC-25A1-6E48-BB91-9BC5FF56876A}"/>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5CF2B1-5948-3247-91E1-EDA7AC83CC43}"/>
              </a:ext>
            </a:extLst>
          </p:cNvPr>
          <p:cNvSpPr>
            <a:spLocks noGrp="1"/>
          </p:cNvSpPr>
          <p:nvPr>
            <p:ph type="body" idx="1"/>
          </p:nvPr>
        </p:nvSpPr>
        <p:spPr>
          <a:xfrm>
            <a:off x="838200" y="1311965"/>
            <a:ext cx="10515600" cy="48649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382827B-E079-6042-9436-956CE4D868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03A87-2269-EE4A-AAA2-349CEE4A908A}" type="datetimeFigureOut">
              <a:rPr lang="en-US" smtClean="0"/>
              <a:t>11/29/2023</a:t>
            </a:fld>
            <a:endParaRPr lang="en-US"/>
          </a:p>
        </p:txBody>
      </p:sp>
      <p:sp>
        <p:nvSpPr>
          <p:cNvPr id="5" name="Footer Placeholder 4">
            <a:extLst>
              <a:ext uri="{FF2B5EF4-FFF2-40B4-BE49-F238E27FC236}">
                <a16:creationId xmlns:a16="http://schemas.microsoft.com/office/drawing/2014/main" id="{D874DBFC-C6B2-4847-A83E-36CC850F79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07E531-26EA-9C48-9262-9A369D13CB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9B189-EC3B-5448-8F48-F2E723284842}" type="slidenum">
              <a:rPr lang="en-US" smtClean="0"/>
              <a:t>‹#›</a:t>
            </a:fld>
            <a:endParaRPr lang="en-US"/>
          </a:p>
        </p:txBody>
      </p:sp>
    </p:spTree>
    <p:extLst>
      <p:ext uri="{BB962C8B-B14F-4D97-AF65-F5344CB8AC3E}">
        <p14:creationId xmlns:p14="http://schemas.microsoft.com/office/powerpoint/2010/main" val="21093780"/>
      </p:ext>
    </p:extLst>
  </p:cSld>
  <p:clrMap bg1="lt1" tx1="dk1" bg2="lt2" tx2="dk2" accent1="accent1" accent2="accent2" accent3="accent3" accent4="accent4" accent5="accent5" accent6="accent6" hlink="hlink" folHlink="folHlink"/>
  <p:sldLayoutIdLst>
    <p:sldLayoutId id="2147483665" r:id="rId1"/>
    <p:sldLayoutId id="2147483679" r:id="rId2"/>
    <p:sldLayoutId id="2147483680"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8" r:id="rId14"/>
    <p:sldLayoutId id="2147483677" r:id="rId15"/>
    <p:sldLayoutId id="2147483681" r:id="rId16"/>
    <p:sldLayoutId id="2147483682" r:id="rId17"/>
  </p:sldLayoutIdLst>
  <p:txStyles>
    <p:titleStyle>
      <a:lvl1pPr algn="l" defTabSz="914400" rtl="0" eaLnBrk="1" latinLnBrk="0" hangingPunct="1">
        <a:lnSpc>
          <a:spcPct val="90000"/>
        </a:lnSpc>
        <a:spcBef>
          <a:spcPct val="0"/>
        </a:spcBef>
        <a:buNone/>
        <a:defRPr sz="3200" b="1" i="0" kern="1200">
          <a:solidFill>
            <a:schemeClr val="bg1"/>
          </a:solidFill>
          <a:latin typeface="Rockwell" panose="02060603020205020403" pitchFamily="18" charset="77"/>
          <a:ea typeface="Roboto Slab"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59595C"/>
          </a:solidFill>
          <a:latin typeface="Helvetica" pitchFamily="2"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59595C"/>
          </a:solidFill>
          <a:latin typeface="Helvetica" pitchFamily="2"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59595C"/>
          </a:solidFill>
          <a:latin typeface="Helvetica" pitchFamily="2"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59595C"/>
          </a:solidFill>
          <a:latin typeface="Helvetica" pitchFamily="2"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59595C"/>
          </a:solidFill>
          <a:latin typeface="Helvetica" pitchFamily="2"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video" Target="https://www.youtube.com/embed/JRM8c77QNcw?feature=oembed" TargetMode="Externa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6844-1249-7341-815D-F170320BE33F}"/>
              </a:ext>
            </a:extLst>
          </p:cNvPr>
          <p:cNvSpPr>
            <a:spLocks noGrp="1"/>
          </p:cNvSpPr>
          <p:nvPr>
            <p:ph type="ctrTitle"/>
          </p:nvPr>
        </p:nvSpPr>
        <p:spPr>
          <a:xfrm>
            <a:off x="1524000" y="1516743"/>
            <a:ext cx="10041924" cy="1655762"/>
          </a:xfrm>
        </p:spPr>
        <p:txBody>
          <a:bodyPr>
            <a:normAutofit fontScale="90000"/>
          </a:bodyPr>
          <a:lstStyle/>
          <a:p>
            <a:br>
              <a:rPr lang="en-US" dirty="0"/>
            </a:br>
            <a:br>
              <a:rPr lang="en-US" dirty="0"/>
            </a:br>
            <a:r>
              <a:rPr lang="en-US" dirty="0"/>
              <a:t>Simulating IMT Response and Performance</a:t>
            </a:r>
          </a:p>
        </p:txBody>
      </p:sp>
      <p:sp>
        <p:nvSpPr>
          <p:cNvPr id="3" name="Subtitle 2">
            <a:extLst>
              <a:ext uri="{FF2B5EF4-FFF2-40B4-BE49-F238E27FC236}">
                <a16:creationId xmlns:a16="http://schemas.microsoft.com/office/drawing/2014/main" id="{7EE4F551-2952-3A4B-8FA5-B1308D738298}"/>
              </a:ext>
            </a:extLst>
          </p:cNvPr>
          <p:cNvSpPr>
            <a:spLocks noGrp="1"/>
          </p:cNvSpPr>
          <p:nvPr>
            <p:ph type="subTitle" idx="1"/>
          </p:nvPr>
        </p:nvSpPr>
        <p:spPr/>
        <p:txBody>
          <a:bodyPr/>
          <a:lstStyle/>
          <a:p>
            <a:r>
              <a:rPr lang="en-US" dirty="0"/>
              <a:t>Daniel Jarvis, Thesis Defense</a:t>
            </a:r>
          </a:p>
        </p:txBody>
      </p:sp>
    </p:spTree>
    <p:extLst>
      <p:ext uri="{BB962C8B-B14F-4D97-AF65-F5344CB8AC3E}">
        <p14:creationId xmlns:p14="http://schemas.microsoft.com/office/powerpoint/2010/main" val="3293472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383526"/>
            <a:ext cx="5181600" cy="4791456"/>
          </a:xfrm>
        </p:spPr>
        <p:txBody>
          <a:bodyPr vert="horz" lIns="91440" tIns="45720" rIns="91440" bIns="45720" rtlCol="0">
            <a:normAutofit/>
          </a:bodyPr>
          <a:lstStyle/>
          <a:p>
            <a:pPr marL="0" marR="0" lvl="0" indent="0" algn="l" defTabSz="914400" rtl="0" eaLnBrk="1" fontAlgn="auto" latinLnBrk="0" hangingPunct="1">
              <a:lnSpc>
                <a:spcPct val="100000"/>
              </a:lnSpc>
              <a:spcBef>
                <a:spcPts val="600"/>
              </a:spcBef>
              <a:spcAft>
                <a:spcPts val="0"/>
              </a:spcAft>
              <a:buClrTx/>
              <a:buSzTx/>
              <a:buNone/>
              <a:tabLst/>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How MATSim works</a:t>
            </a:r>
          </a:p>
          <a:p>
            <a:pPr>
              <a:lnSpc>
                <a:spcPct val="100000"/>
              </a:lnSpc>
              <a:spcBef>
                <a:spcPts val="600"/>
              </a:spcBef>
              <a:defRPr/>
            </a:pPr>
            <a:r>
              <a:rPr lang="en-US" sz="2800" dirty="0">
                <a:latin typeface="Söhne"/>
              </a:rPr>
              <a:t>Agents</a:t>
            </a:r>
          </a:p>
          <a:p>
            <a:pPr>
              <a:lnSpc>
                <a:spcPct val="100000"/>
              </a:lnSpc>
              <a:spcBef>
                <a:spcPts val="600"/>
              </a:spcBef>
              <a:defRPr/>
            </a:pPr>
            <a:r>
              <a:rPr kumimoji="0" lang="en-US" sz="28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Plans</a:t>
            </a:r>
          </a:p>
          <a:p>
            <a:pPr>
              <a:lnSpc>
                <a:spcPct val="100000"/>
              </a:lnSpc>
              <a:spcBef>
                <a:spcPts val="600"/>
              </a:spcBef>
              <a:defRPr/>
            </a:pPr>
            <a:r>
              <a:rPr lang="en-US" sz="2800" dirty="0">
                <a:latin typeface="Söhne"/>
              </a:rPr>
              <a:t>Scoring</a:t>
            </a:r>
          </a:p>
          <a:p>
            <a:pPr>
              <a:lnSpc>
                <a:spcPct val="100000"/>
              </a:lnSpc>
              <a:spcBef>
                <a:spcPts val="600"/>
              </a:spcBef>
              <a:defRPr/>
            </a:pPr>
            <a:r>
              <a:rPr kumimoji="0" lang="en-US" sz="28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Iterative Learning</a:t>
            </a:r>
          </a:p>
          <a:p>
            <a:pPr marL="0" marR="0" lvl="0" indent="0" algn="l" defTabSz="914400" rtl="0" eaLnBrk="1" fontAlgn="auto" latinLnBrk="0" hangingPunct="1">
              <a:lnSpc>
                <a:spcPct val="100000"/>
              </a:lnSpc>
              <a:spcBef>
                <a:spcPts val="600"/>
              </a:spcBef>
              <a:spcAft>
                <a:spcPts val="0"/>
              </a:spcAft>
              <a:buClrTx/>
              <a:buSzTx/>
              <a:buNone/>
              <a:tabLst/>
              <a:defRPr/>
            </a:pPr>
            <a:endPar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Methodology – MATSim Operations</a:t>
            </a:r>
          </a:p>
        </p:txBody>
      </p:sp>
      <p:pic>
        <p:nvPicPr>
          <p:cNvPr id="5" name="Picture 4">
            <a:extLst>
              <a:ext uri="{FF2B5EF4-FFF2-40B4-BE49-F238E27FC236}">
                <a16:creationId xmlns:a16="http://schemas.microsoft.com/office/drawing/2014/main" id="{BA30F767-D914-6B58-FD86-1D37B497DF5D}"/>
              </a:ext>
            </a:extLst>
          </p:cNvPr>
          <p:cNvPicPr>
            <a:picLocks noChangeAspect="1"/>
          </p:cNvPicPr>
          <p:nvPr/>
        </p:nvPicPr>
        <p:blipFill>
          <a:blip r:embed="rId3"/>
          <a:srcRect/>
          <a:stretch/>
        </p:blipFill>
        <p:spPr>
          <a:xfrm>
            <a:off x="4453286" y="1178909"/>
            <a:ext cx="7483295" cy="5401429"/>
          </a:xfrm>
          <a:prstGeom prst="rect">
            <a:avLst/>
          </a:prstGeom>
          <a:ln w="28575">
            <a:noFill/>
          </a:ln>
        </p:spPr>
      </p:pic>
    </p:spTree>
    <p:extLst>
      <p:ext uri="{BB962C8B-B14F-4D97-AF65-F5344CB8AC3E}">
        <p14:creationId xmlns:p14="http://schemas.microsoft.com/office/powerpoint/2010/main" val="647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0255B0-79A9-A525-5A36-5F3F94329002}"/>
              </a:ext>
            </a:extLst>
          </p:cNvPr>
          <p:cNvSpPr>
            <a:spLocks noGrp="1"/>
          </p:cNvSpPr>
          <p:nvPr>
            <p:ph sz="half" idx="1"/>
          </p:nvPr>
        </p:nvSpPr>
        <p:spPr>
          <a:xfrm>
            <a:off x="838200" y="1383527"/>
            <a:ext cx="3951514" cy="4793436"/>
          </a:xfrm>
        </p:spPr>
        <p:txBody>
          <a:bodyPr anchor="ctr">
            <a:normAutofit/>
          </a:bodyPr>
          <a:lstStyle/>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Incident Requests</a:t>
            </a:r>
          </a:p>
          <a:p>
            <a:r>
              <a:rPr lang="en-US" sz="3200" dirty="0">
                <a:latin typeface="Söhne"/>
              </a:rPr>
              <a:t>Incident Details</a:t>
            </a:r>
          </a:p>
          <a:p>
            <a:r>
              <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of IMT requested</a:t>
            </a:r>
          </a:p>
          <a:p>
            <a:pPr marL="0" indent="0">
              <a:buNone/>
            </a:pP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IMT Dispatch</a:t>
            </a: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r>
              <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Least-Cost Path</a:t>
            </a:r>
          </a:p>
          <a:p>
            <a:r>
              <a:rPr lang="en-US" sz="3200" dirty="0">
                <a:latin typeface="Söhne"/>
              </a:rPr>
              <a:t>Restore Capacity</a:t>
            </a:r>
          </a:p>
        </p:txBody>
      </p:sp>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lstStyle/>
          <a:p>
            <a:r>
              <a:rPr lang="en-US" dirty="0"/>
              <a:t>Methodology – Model Design </a:t>
            </a:r>
          </a:p>
        </p:txBody>
      </p:sp>
      <p:pic>
        <p:nvPicPr>
          <p:cNvPr id="6" name="Picture 5">
            <a:extLst>
              <a:ext uri="{FF2B5EF4-FFF2-40B4-BE49-F238E27FC236}">
                <a16:creationId xmlns:a16="http://schemas.microsoft.com/office/drawing/2014/main" id="{CB999A32-2863-DB64-A6C6-E1D6682A5E86}"/>
              </a:ext>
            </a:extLst>
          </p:cNvPr>
          <p:cNvPicPr>
            <a:picLocks noChangeAspect="1"/>
          </p:cNvPicPr>
          <p:nvPr/>
        </p:nvPicPr>
        <p:blipFill>
          <a:blip r:embed="rId3"/>
          <a:srcRect/>
          <a:stretch/>
        </p:blipFill>
        <p:spPr>
          <a:xfrm>
            <a:off x="5145753" y="1679476"/>
            <a:ext cx="6815668" cy="4201538"/>
          </a:xfrm>
          <a:prstGeom prst="rect">
            <a:avLst/>
          </a:prstGeom>
        </p:spPr>
      </p:pic>
    </p:spTree>
    <p:extLst>
      <p:ext uri="{BB962C8B-B14F-4D97-AF65-F5344CB8AC3E}">
        <p14:creationId xmlns:p14="http://schemas.microsoft.com/office/powerpoint/2010/main" val="2874759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0255B0-79A9-A525-5A36-5F3F94329002}"/>
              </a:ext>
            </a:extLst>
          </p:cNvPr>
          <p:cNvSpPr>
            <a:spLocks noGrp="1"/>
          </p:cNvSpPr>
          <p:nvPr>
            <p:ph sz="half" idx="1"/>
          </p:nvPr>
        </p:nvSpPr>
        <p:spPr>
          <a:xfrm>
            <a:off x="838199" y="1383527"/>
            <a:ext cx="4691744" cy="4793436"/>
          </a:xfrm>
        </p:spPr>
        <p:txBody>
          <a:bodyPr anchor="ctr">
            <a:normAutofit fontScale="92500" lnSpcReduction="10000"/>
          </a:bodyPr>
          <a:lstStyle/>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Inputs </a:t>
            </a:r>
          </a:p>
          <a:p>
            <a:r>
              <a:rPr lang="en-US" sz="3200" dirty="0">
                <a:latin typeface="Söhne"/>
              </a:rPr>
              <a:t>Network &amp; Plans</a:t>
            </a:r>
          </a:p>
          <a:p>
            <a:r>
              <a:rPr lang="en-US" sz="3200" dirty="0">
                <a:latin typeface="Söhne"/>
              </a:rPr>
              <a:t>Incident Data</a:t>
            </a:r>
          </a:p>
          <a:p>
            <a:r>
              <a:rPr lang="en-US" sz="3200" dirty="0">
                <a:latin typeface="Söhne"/>
              </a:rPr>
              <a:t>IMT Schedule</a:t>
            </a:r>
          </a:p>
          <a:p>
            <a:pPr marL="0" indent="0">
              <a:buNone/>
            </a:pP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Network &amp; Plans</a:t>
            </a:r>
          </a:p>
          <a:p>
            <a:r>
              <a:rPr lang="en-US" sz="3200" dirty="0">
                <a:latin typeface="Söhne"/>
              </a:rPr>
              <a:t>WFRC Model</a:t>
            </a: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r>
              <a:rPr lang="en-US" sz="3200" dirty="0">
                <a:latin typeface="Söhne"/>
              </a:rPr>
              <a:t>Day et al. (2023)</a:t>
            </a: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r>
              <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Macfarlane &amp; Lant (2023)</a:t>
            </a:r>
          </a:p>
        </p:txBody>
      </p:sp>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Model Implementation </a:t>
            </a:r>
          </a:p>
        </p:txBody>
      </p:sp>
      <p:pic>
        <p:nvPicPr>
          <p:cNvPr id="8" name="Picture 7" descr="A map of a city&#10;&#10;Description automatically generated">
            <a:extLst>
              <a:ext uri="{FF2B5EF4-FFF2-40B4-BE49-F238E27FC236}">
                <a16:creationId xmlns:a16="http://schemas.microsoft.com/office/drawing/2014/main" id="{D4DCA7E1-F44C-3B71-9C3D-30CEBE56BC69}"/>
              </a:ext>
            </a:extLst>
          </p:cNvPr>
          <p:cNvPicPr>
            <a:picLocks noChangeAspect="1"/>
          </p:cNvPicPr>
          <p:nvPr/>
        </p:nvPicPr>
        <p:blipFill>
          <a:blip r:embed="rId3"/>
          <a:stretch>
            <a:fillRect/>
          </a:stretch>
        </p:blipFill>
        <p:spPr>
          <a:xfrm>
            <a:off x="6750946" y="1097280"/>
            <a:ext cx="4404445" cy="5760720"/>
          </a:xfrm>
          <a:prstGeom prst="rect">
            <a:avLst/>
          </a:prstGeom>
        </p:spPr>
      </p:pic>
    </p:spTree>
    <p:extLst>
      <p:ext uri="{BB962C8B-B14F-4D97-AF65-F5344CB8AC3E}">
        <p14:creationId xmlns:p14="http://schemas.microsoft.com/office/powerpoint/2010/main" val="1454711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Incident Data</a:t>
            </a:r>
          </a:p>
        </p:txBody>
      </p:sp>
      <p:pic>
        <p:nvPicPr>
          <p:cNvPr id="12" name="Picture 11" descr="A graph of a number of incident&#10;&#10;Description automatically generated">
            <a:extLst>
              <a:ext uri="{FF2B5EF4-FFF2-40B4-BE49-F238E27FC236}">
                <a16:creationId xmlns:a16="http://schemas.microsoft.com/office/drawing/2014/main" id="{1E6B3CF0-77C8-2510-D311-7F20A2773F5C}"/>
              </a:ext>
            </a:extLst>
          </p:cNvPr>
          <p:cNvPicPr>
            <a:picLocks noChangeAspect="1"/>
          </p:cNvPicPr>
          <p:nvPr/>
        </p:nvPicPr>
        <p:blipFill>
          <a:blip r:embed="rId3"/>
          <a:stretch>
            <a:fillRect/>
          </a:stretch>
        </p:blipFill>
        <p:spPr>
          <a:xfrm>
            <a:off x="1065109" y="1188720"/>
            <a:ext cx="10061781" cy="5669280"/>
          </a:xfrm>
          <a:prstGeom prst="rect">
            <a:avLst/>
          </a:prstGeom>
        </p:spPr>
      </p:pic>
    </p:spTree>
    <p:extLst>
      <p:ext uri="{BB962C8B-B14F-4D97-AF65-F5344CB8AC3E}">
        <p14:creationId xmlns:p14="http://schemas.microsoft.com/office/powerpoint/2010/main" val="266266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IMT Schedule</a:t>
            </a:r>
          </a:p>
        </p:txBody>
      </p:sp>
      <p:pic>
        <p:nvPicPr>
          <p:cNvPr id="2" name="Picture 1">
            <a:extLst>
              <a:ext uri="{FF2B5EF4-FFF2-40B4-BE49-F238E27FC236}">
                <a16:creationId xmlns:a16="http://schemas.microsoft.com/office/drawing/2014/main" id="{E126ED31-5DF9-7C00-E4CB-493D2E7B90A7}"/>
              </a:ext>
            </a:extLst>
          </p:cNvPr>
          <p:cNvPicPr>
            <a:picLocks noChangeAspect="1"/>
          </p:cNvPicPr>
          <p:nvPr/>
        </p:nvPicPr>
        <p:blipFill>
          <a:blip r:embed="rId3"/>
          <a:srcRect/>
          <a:stretch/>
        </p:blipFill>
        <p:spPr>
          <a:xfrm>
            <a:off x="1487610" y="1053736"/>
            <a:ext cx="3165586" cy="5760720"/>
          </a:xfrm>
          <a:prstGeom prst="rect">
            <a:avLst/>
          </a:prstGeom>
          <a:ln w="28575">
            <a:noFill/>
          </a:ln>
        </p:spPr>
      </p:pic>
      <p:pic>
        <p:nvPicPr>
          <p:cNvPr id="3" name="Picture 2">
            <a:extLst>
              <a:ext uri="{FF2B5EF4-FFF2-40B4-BE49-F238E27FC236}">
                <a16:creationId xmlns:a16="http://schemas.microsoft.com/office/drawing/2014/main" id="{339C28F8-EA1C-EE5F-E1FC-CF8ABBC29CFD}"/>
              </a:ext>
            </a:extLst>
          </p:cNvPr>
          <p:cNvPicPr>
            <a:picLocks noChangeAspect="1"/>
          </p:cNvPicPr>
          <p:nvPr/>
        </p:nvPicPr>
        <p:blipFill>
          <a:blip r:embed="rId4"/>
          <a:stretch>
            <a:fillRect/>
          </a:stretch>
        </p:blipFill>
        <p:spPr>
          <a:xfrm>
            <a:off x="5412241" y="1053736"/>
            <a:ext cx="6272971" cy="5760720"/>
          </a:xfrm>
          <a:prstGeom prst="rect">
            <a:avLst/>
          </a:prstGeom>
        </p:spPr>
      </p:pic>
    </p:spTree>
    <p:extLst>
      <p:ext uri="{BB962C8B-B14F-4D97-AF65-F5344CB8AC3E}">
        <p14:creationId xmlns:p14="http://schemas.microsoft.com/office/powerpoint/2010/main" val="2607595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Scenario Groups</a:t>
            </a:r>
          </a:p>
        </p:txBody>
      </p:sp>
      <p:graphicFrame>
        <p:nvGraphicFramePr>
          <p:cNvPr id="5" name="Content Placeholder 3">
            <a:extLst>
              <a:ext uri="{FF2B5EF4-FFF2-40B4-BE49-F238E27FC236}">
                <a16:creationId xmlns:a16="http://schemas.microsoft.com/office/drawing/2014/main" id="{2511E526-1176-DBBE-9887-E9A42E2C7BE0}"/>
              </a:ext>
            </a:extLst>
          </p:cNvPr>
          <p:cNvGraphicFramePr>
            <a:graphicFrameLocks noGrp="1"/>
          </p:cNvGraphicFramePr>
          <p:nvPr>
            <p:ph idx="1"/>
            <p:extLst>
              <p:ext uri="{D42A27DB-BD31-4B8C-83A1-F6EECF244321}">
                <p14:modId xmlns:p14="http://schemas.microsoft.com/office/powerpoint/2010/main" val="2925016439"/>
              </p:ext>
            </p:extLst>
          </p:nvPr>
        </p:nvGraphicFramePr>
        <p:xfrm>
          <a:off x="2209800" y="1136015"/>
          <a:ext cx="8138160" cy="5540718"/>
        </p:xfrm>
        <a:graphic>
          <a:graphicData uri="http://schemas.openxmlformats.org/drawingml/2006/table">
            <a:tbl>
              <a:tblPr firstRow="1" bandRow="1">
                <a:tableStyleId>{5C22544A-7EE6-4342-B048-85BDC9FD1C3A}</a:tableStyleId>
              </a:tblPr>
              <a:tblGrid>
                <a:gridCol w="2712720">
                  <a:extLst>
                    <a:ext uri="{9D8B030D-6E8A-4147-A177-3AD203B41FA5}">
                      <a16:colId xmlns:a16="http://schemas.microsoft.com/office/drawing/2014/main" val="2900037135"/>
                    </a:ext>
                  </a:extLst>
                </a:gridCol>
                <a:gridCol w="2712720">
                  <a:extLst>
                    <a:ext uri="{9D8B030D-6E8A-4147-A177-3AD203B41FA5}">
                      <a16:colId xmlns:a16="http://schemas.microsoft.com/office/drawing/2014/main" val="1920504035"/>
                    </a:ext>
                  </a:extLst>
                </a:gridCol>
                <a:gridCol w="2712720">
                  <a:extLst>
                    <a:ext uri="{9D8B030D-6E8A-4147-A177-3AD203B41FA5}">
                      <a16:colId xmlns:a16="http://schemas.microsoft.com/office/drawing/2014/main" val="2567174025"/>
                    </a:ext>
                  </a:extLst>
                </a:gridCol>
              </a:tblGrid>
              <a:tr h="10052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t>Current Incident Frequency</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t>Increased Incident Frequency</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13106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No IMT</a:t>
                      </a: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9FC9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10 Scenarios</a:t>
                      </a:r>
                      <a:br>
                        <a:rPr lang="en-US" sz="2000" b="1" dirty="0"/>
                      </a:br>
                      <a:r>
                        <a:rPr lang="en-US" sz="1600" b="1" dirty="0"/>
                        <a:t>4 – 12 incidents per scenario</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9FC9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10 Scenarios</a:t>
                      </a:r>
                      <a:br>
                        <a:rPr kumimoji="0" lang="en-US" sz="2000" b="1" i="0" u="none" strike="noStrike" kern="1200" cap="none" spc="0" normalizeH="0" baseline="0" noProof="0" dirty="0">
                          <a:ln>
                            <a:noFill/>
                          </a:ln>
                          <a:solidFill>
                            <a:srgbClr val="000000"/>
                          </a:solidFill>
                          <a:effectLst/>
                          <a:uLnTx/>
                          <a:uFillTx/>
                          <a:latin typeface="+mn-lt"/>
                          <a:ea typeface="+mn-ea"/>
                          <a:cs typeface="+mn-cs"/>
                        </a:rPr>
                      </a:br>
                      <a:r>
                        <a:rPr kumimoji="0" lang="en-US" sz="1600" b="1" i="0" u="none" strike="noStrike" kern="1200" cap="none" spc="0" normalizeH="0" baseline="0" noProof="0" dirty="0">
                          <a:ln>
                            <a:noFill/>
                          </a:ln>
                          <a:solidFill>
                            <a:srgbClr val="000000"/>
                          </a:solidFill>
                          <a:effectLst/>
                          <a:uLnTx/>
                          <a:uFillTx/>
                          <a:latin typeface="+mn-lt"/>
                          <a:ea typeface="+mn-ea"/>
                          <a:cs typeface="+mn-cs"/>
                        </a:rPr>
                        <a:t>18 – 21 incidents per scenario</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9FC9F3"/>
                    </a:solidFill>
                  </a:tcPr>
                </a:tc>
                <a:extLst>
                  <a:ext uri="{0D108BD9-81ED-4DB2-BD59-A6C34878D82A}">
                    <a16:rowId xmlns:a16="http://schemas.microsoft.com/office/drawing/2014/main" val="61317477"/>
                  </a:ext>
                </a:extLst>
              </a:tr>
              <a:tr h="1310640">
                <a:tc>
                  <a:txBody>
                    <a:bodyPr/>
                    <a:lstStyle/>
                    <a:p>
                      <a:pPr algn="ctr"/>
                      <a:endParaRPr lang="en-US" sz="20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20 IMT –</a:t>
                      </a:r>
                      <a:br>
                        <a:rPr lang="en-US" sz="2000" b="1" dirty="0"/>
                      </a:br>
                      <a:r>
                        <a:rPr lang="en-US" sz="2000" b="1" dirty="0"/>
                        <a:t>Increased Fleet</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algn="ctr" defTabSz="914400" rtl="0" eaLnBrk="1" latinLnBrk="0" hangingPunct="1"/>
                      <a:r>
                        <a:rPr lang="en-US" sz="2800" kern="1200" dirty="0">
                          <a:solidFill>
                            <a:schemeClr val="dk1"/>
                          </a:solidFill>
                          <a:latin typeface="Courier New" panose="02070309020205020404" pitchFamily="49" charset="0"/>
                          <a:ea typeface="+mn-ea"/>
                          <a:cs typeface="Courier New" panose="02070309020205020404" pitchFamily="49" charset="0"/>
                        </a:rPr>
                        <a:t>ꞌꞌ</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r>
                        <a:rPr lang="en-US" sz="2800" dirty="0">
                          <a:latin typeface="Courier New" panose="02070309020205020404" pitchFamily="49" charset="0"/>
                          <a:cs typeface="Courier New" panose="02070309020205020404" pitchFamily="49" charset="0"/>
                        </a:rPr>
                        <a:t>ꞌꞌ</a:t>
                      </a:r>
                      <a:endParaRPr lang="en-US" sz="28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1310640">
                <a:tc>
                  <a:txBody>
                    <a:bodyPr/>
                    <a:lstStyle/>
                    <a:p>
                      <a:pPr algn="ctr"/>
                      <a:endParaRPr lang="en-US" sz="20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30 IMT –</a:t>
                      </a:r>
                      <a:br>
                        <a:rPr lang="en-US" sz="2000" b="1" dirty="0"/>
                      </a:br>
                      <a:r>
                        <a:rPr lang="en-US" sz="2000" b="1" dirty="0"/>
                        <a:t>Increased Fleet</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algn="ctr"/>
                      <a:r>
                        <a:rPr lang="en-US" sz="2800" dirty="0">
                          <a:latin typeface="Courier New" panose="02070309020205020404" pitchFamily="49" charset="0"/>
                          <a:cs typeface="Courier New" panose="02070309020205020404" pitchFamily="49" charset="0"/>
                        </a:rPr>
                        <a:t>ꞌꞌ</a:t>
                      </a:r>
                      <a:endParaRPr lang="en-US" sz="28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algn="ctr"/>
                      <a:r>
                        <a:rPr lang="en-US" sz="2800" dirty="0">
                          <a:latin typeface="Courier New" panose="02070309020205020404" pitchFamily="49" charset="0"/>
                          <a:cs typeface="Courier New" panose="02070309020205020404" pitchFamily="49" charset="0"/>
                        </a:rPr>
                        <a:t>ꞌꞌ</a:t>
                      </a:r>
                      <a:endParaRPr lang="en-US" sz="28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extLst>
                  <a:ext uri="{0D108BD9-81ED-4DB2-BD59-A6C34878D82A}">
                    <a16:rowId xmlns:a16="http://schemas.microsoft.com/office/drawing/2014/main" val="249464108"/>
                  </a:ext>
                </a:extLst>
              </a:tr>
              <a:tr h="603593">
                <a:tc gridSpan="3">
                  <a:txBody>
                    <a:bodyPr/>
                    <a:lstStyle/>
                    <a:p>
                      <a:pPr algn="ctr"/>
                      <a:r>
                        <a:rPr lang="en-US" sz="2000" b="0" dirty="0">
                          <a:solidFill>
                            <a:schemeClr val="bg1"/>
                          </a:solidFill>
                        </a:rPr>
                        <a:t>Note: There is also a </a:t>
                      </a:r>
                      <a:r>
                        <a:rPr lang="en-US" sz="2000" b="1" dirty="0">
                          <a:solidFill>
                            <a:schemeClr val="bg1"/>
                          </a:solidFill>
                        </a:rPr>
                        <a:t>Baseline Scenario </a:t>
                      </a:r>
                      <a:r>
                        <a:rPr lang="en-US" sz="2000" b="0" dirty="0">
                          <a:solidFill>
                            <a:schemeClr val="bg1"/>
                          </a:solidFill>
                        </a:rPr>
                        <a:t>with no incidents or IMT</a:t>
                      </a:r>
                    </a:p>
                  </a:txBody>
                  <a:tcPr anchor="ctr">
                    <a:lnT w="76200" cap="flat" cmpd="sng" algn="ctr">
                      <a:solidFill>
                        <a:schemeClr val="bg1"/>
                      </a:solidFill>
                      <a:prstDash val="solid"/>
                      <a:round/>
                      <a:headEnd type="none" w="med" len="med"/>
                      <a:tailEnd type="none" w="med" len="med"/>
                    </a:lnT>
                    <a:solidFill>
                      <a:srgbClr val="1864B0"/>
                    </a:solidFill>
                  </a:tcPr>
                </a:tc>
                <a:tc hMerge="1">
                  <a:txBody>
                    <a:bodyPr/>
                    <a:lstStyle/>
                    <a:p>
                      <a:pPr marL="0" algn="ctr" defTabSz="914400" rtl="0" eaLnBrk="1" latinLnBrk="0" hangingPunct="1"/>
                      <a:endParaRPr lang="en-US" sz="2000" b="1" kern="1200" dirty="0">
                        <a:solidFill>
                          <a:schemeClr val="dk1"/>
                        </a:solidFill>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rgbClr val="E1EEFB"/>
                    </a:solidFill>
                  </a:tcPr>
                </a:tc>
                <a:tc hMerge="1">
                  <a:txBody>
                    <a:bodyPr/>
                    <a:lstStyle/>
                    <a:p>
                      <a:pPr marL="0" algn="ctr" defTabSz="914400" rtl="0" eaLnBrk="1" latinLnBrk="0" hangingPunct="1"/>
                      <a:endParaRPr lang="en-US" sz="2000" b="1" kern="1200" dirty="0">
                        <a:solidFill>
                          <a:schemeClr val="dk1"/>
                        </a:solidFill>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solidFill>
                      <a:srgbClr val="E1EEFB"/>
                    </a:solidFill>
                  </a:tcPr>
                </a:tc>
                <a:extLst>
                  <a:ext uri="{0D108BD9-81ED-4DB2-BD59-A6C34878D82A}">
                    <a16:rowId xmlns:a16="http://schemas.microsoft.com/office/drawing/2014/main" val="2051407825"/>
                  </a:ext>
                </a:extLst>
              </a:tr>
            </a:tbl>
          </a:graphicData>
        </a:graphic>
      </p:graphicFrame>
    </p:spTree>
    <p:extLst>
      <p:ext uri="{BB962C8B-B14F-4D97-AF65-F5344CB8AC3E}">
        <p14:creationId xmlns:p14="http://schemas.microsoft.com/office/powerpoint/2010/main" val="196332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Results</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88197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Results – VHD Incident Links</a:t>
            </a:r>
          </a:p>
        </p:txBody>
      </p:sp>
      <p:pic>
        <p:nvPicPr>
          <p:cNvPr id="15" name="Picture 14" descr="A graph of a diagram&#10;&#10;Description automatically generated with medium confidence">
            <a:extLst>
              <a:ext uri="{FF2B5EF4-FFF2-40B4-BE49-F238E27FC236}">
                <a16:creationId xmlns:a16="http://schemas.microsoft.com/office/drawing/2014/main" id="{8A6BB791-137D-484F-1896-80AF7CE3C339}"/>
              </a:ext>
            </a:extLst>
          </p:cNvPr>
          <p:cNvPicPr>
            <a:picLocks noChangeAspect="1"/>
          </p:cNvPicPr>
          <p:nvPr/>
        </p:nvPicPr>
        <p:blipFill>
          <a:blip r:embed="rId3"/>
          <a:stretch>
            <a:fillRect/>
          </a:stretch>
        </p:blipFill>
        <p:spPr>
          <a:xfrm>
            <a:off x="899159" y="1017768"/>
            <a:ext cx="10393679" cy="5669280"/>
          </a:xfrm>
          <a:prstGeom prst="rect">
            <a:avLst/>
          </a:prstGeom>
        </p:spPr>
      </p:pic>
      <p:pic>
        <p:nvPicPr>
          <p:cNvPr id="18" name="Picture 17" descr="A graph of a number of blue dots&#10;&#10;Description automatically generated with medium confidence">
            <a:extLst>
              <a:ext uri="{FF2B5EF4-FFF2-40B4-BE49-F238E27FC236}">
                <a16:creationId xmlns:a16="http://schemas.microsoft.com/office/drawing/2014/main" id="{843904D8-0AA1-97CD-9A18-AA5EC9C537CF}"/>
              </a:ext>
            </a:extLst>
          </p:cNvPr>
          <p:cNvPicPr>
            <a:picLocks noChangeAspect="1"/>
          </p:cNvPicPr>
          <p:nvPr/>
        </p:nvPicPr>
        <p:blipFill>
          <a:blip r:embed="rId4"/>
          <a:stretch>
            <a:fillRect/>
          </a:stretch>
        </p:blipFill>
        <p:spPr>
          <a:xfrm>
            <a:off x="899159" y="1017768"/>
            <a:ext cx="10393680" cy="5669280"/>
          </a:xfrm>
          <a:prstGeom prst="rect">
            <a:avLst/>
          </a:prstGeom>
        </p:spPr>
      </p:pic>
    </p:spTree>
    <p:extLst>
      <p:ext uri="{BB962C8B-B14F-4D97-AF65-F5344CB8AC3E}">
        <p14:creationId xmlns:p14="http://schemas.microsoft.com/office/powerpoint/2010/main" val="346131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B256F9-A926-E121-7C34-398542A7EB81}"/>
              </a:ext>
            </a:extLst>
          </p:cNvPr>
          <p:cNvSpPr txBox="1"/>
          <p:nvPr/>
        </p:nvSpPr>
        <p:spPr>
          <a:xfrm>
            <a:off x="2110740" y="1562776"/>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2" name="TextBox 1">
            <a:extLst>
              <a:ext uri="{FF2B5EF4-FFF2-40B4-BE49-F238E27FC236}">
                <a16:creationId xmlns:a16="http://schemas.microsoft.com/office/drawing/2014/main" id="{644DE163-4277-ADDF-7DF1-881A5AF1950D}"/>
              </a:ext>
            </a:extLst>
          </p:cNvPr>
          <p:cNvSpPr txBox="1"/>
          <p:nvPr/>
        </p:nvSpPr>
        <p:spPr>
          <a:xfrm>
            <a:off x="2049780" y="1556431"/>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5" name="TextBox 34">
            <a:extLst>
              <a:ext uri="{FF2B5EF4-FFF2-40B4-BE49-F238E27FC236}">
                <a16:creationId xmlns:a16="http://schemas.microsoft.com/office/drawing/2014/main" id="{68E123CF-A564-B7EF-3B4D-0C6284453E5F}"/>
              </a:ext>
            </a:extLst>
          </p:cNvPr>
          <p:cNvSpPr txBox="1"/>
          <p:nvPr/>
        </p:nvSpPr>
        <p:spPr>
          <a:xfrm>
            <a:off x="2110740" y="1530898"/>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4" name="TextBox 33">
            <a:extLst>
              <a:ext uri="{FF2B5EF4-FFF2-40B4-BE49-F238E27FC236}">
                <a16:creationId xmlns:a16="http://schemas.microsoft.com/office/drawing/2014/main" id="{DD5F8B43-C0C9-4DEE-52C1-50BF125F3151}"/>
              </a:ext>
            </a:extLst>
          </p:cNvPr>
          <p:cNvSpPr txBox="1"/>
          <p:nvPr/>
        </p:nvSpPr>
        <p:spPr>
          <a:xfrm>
            <a:off x="2110740" y="1554402"/>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3" name="TextBox 32">
            <a:extLst>
              <a:ext uri="{FF2B5EF4-FFF2-40B4-BE49-F238E27FC236}">
                <a16:creationId xmlns:a16="http://schemas.microsoft.com/office/drawing/2014/main" id="{19ED4DC6-5BB9-48ED-BD1D-1061CCF39C96}"/>
              </a:ext>
            </a:extLst>
          </p:cNvPr>
          <p:cNvSpPr txBox="1"/>
          <p:nvPr/>
        </p:nvSpPr>
        <p:spPr>
          <a:xfrm>
            <a:off x="2110740" y="1548083"/>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fontScale="90000"/>
          </a:bodyPr>
          <a:lstStyle/>
          <a:p>
            <a:r>
              <a:rPr lang="en-US" sz="3600" dirty="0"/>
              <a:t>Results – VHD Motorway</a:t>
            </a:r>
          </a:p>
        </p:txBody>
      </p:sp>
      <p:graphicFrame>
        <p:nvGraphicFramePr>
          <p:cNvPr id="7" name="Content Placeholder 3">
            <a:extLst>
              <a:ext uri="{FF2B5EF4-FFF2-40B4-BE49-F238E27FC236}">
                <a16:creationId xmlns:a16="http://schemas.microsoft.com/office/drawing/2014/main" id="{446AE0EA-99B9-2FA3-B7D7-EE6C4B8A6090}"/>
              </a:ext>
            </a:extLst>
          </p:cNvPr>
          <p:cNvGraphicFramePr>
            <a:graphicFrameLocks noGrp="1"/>
          </p:cNvGraphicFramePr>
          <p:nvPr>
            <p:ph idx="1"/>
            <p:extLst>
              <p:ext uri="{D42A27DB-BD31-4B8C-83A1-F6EECF244321}">
                <p14:modId xmlns:p14="http://schemas.microsoft.com/office/powerpoint/2010/main" val="1242436678"/>
              </p:ext>
            </p:extLst>
          </p:nvPr>
        </p:nvGraphicFramePr>
        <p:xfrm>
          <a:off x="447566" y="1295415"/>
          <a:ext cx="11296868" cy="4747275"/>
        </p:xfrm>
        <a:graphic>
          <a:graphicData uri="http://schemas.openxmlformats.org/drawingml/2006/table">
            <a:tbl>
              <a:tblPr firstRow="1" bandRow="1">
                <a:tableStyleId>{5C22544A-7EE6-4342-B048-85BDC9FD1C3A}</a:tableStyleId>
              </a:tblPr>
              <a:tblGrid>
                <a:gridCol w="2824217">
                  <a:extLst>
                    <a:ext uri="{9D8B030D-6E8A-4147-A177-3AD203B41FA5}">
                      <a16:colId xmlns:a16="http://schemas.microsoft.com/office/drawing/2014/main" val="2900037135"/>
                    </a:ext>
                  </a:extLst>
                </a:gridCol>
                <a:gridCol w="2824217">
                  <a:extLst>
                    <a:ext uri="{9D8B030D-6E8A-4147-A177-3AD203B41FA5}">
                      <a16:colId xmlns:a16="http://schemas.microsoft.com/office/drawing/2014/main" val="1920504035"/>
                    </a:ext>
                  </a:extLst>
                </a:gridCol>
                <a:gridCol w="2824217">
                  <a:extLst>
                    <a:ext uri="{9D8B030D-6E8A-4147-A177-3AD203B41FA5}">
                      <a16:colId xmlns:a16="http://schemas.microsoft.com/office/drawing/2014/main" val="2567174025"/>
                    </a:ext>
                  </a:extLst>
                </a:gridCol>
                <a:gridCol w="2824217">
                  <a:extLst>
                    <a:ext uri="{9D8B030D-6E8A-4147-A177-3AD203B41FA5}">
                      <a16:colId xmlns:a16="http://schemas.microsoft.com/office/drawing/2014/main" val="2546622628"/>
                    </a:ext>
                  </a:extLst>
                </a:gridCol>
              </a:tblGrid>
              <a:tr h="81535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rPr>
                        <a:t>Average VHD Change Compared with 20 IMT</a:t>
                      </a:r>
                      <a:endParaRPr lang="en-US" sz="3200" b="1" dirty="0"/>
                    </a:p>
                  </a:txBody>
                  <a:tcPr anchor="b">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690908063"/>
                  </a:ext>
                </a:extLst>
              </a:tr>
              <a:tr h="1310640">
                <a:tc>
                  <a:txBody>
                    <a:bodyPr/>
                    <a:lstStyle/>
                    <a:p>
                      <a:pPr algn="ctr"/>
                      <a:endParaRPr lang="en-US" sz="2400" b="1" dirty="0">
                        <a:solidFill>
                          <a:schemeClr val="bg1"/>
                        </a:solidFill>
                      </a:endParaRP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No IMT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20 IMT –</a:t>
                      </a:r>
                      <a:br>
                        <a:rPr lang="en-US" sz="2400" b="1" dirty="0">
                          <a:solidFill>
                            <a:schemeClr val="bg1"/>
                          </a:solidFill>
                        </a:rPr>
                      </a:br>
                      <a:r>
                        <a:rPr lang="en-US" sz="2400" b="1" dirty="0">
                          <a:solidFill>
                            <a:schemeClr val="bg1"/>
                          </a:solidFill>
                        </a:rPr>
                        <a:t>Current Fleet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30 IMT –</a:t>
                      </a:r>
                      <a:br>
                        <a:rPr lang="en-US" sz="2400" b="1" dirty="0">
                          <a:solidFill>
                            <a:schemeClr val="bg1"/>
                          </a:solidFill>
                        </a:rPr>
                      </a:br>
                      <a:r>
                        <a:rPr lang="en-US" sz="2400" b="1" dirty="0">
                          <a:solidFill>
                            <a:schemeClr val="bg1"/>
                          </a:solidFill>
                        </a:rPr>
                        <a:t>Increased Fleet</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1310640">
                <a:tc>
                  <a:txBody>
                    <a:bodyPr/>
                    <a:lstStyle/>
                    <a:p>
                      <a:pPr algn="ctr"/>
                      <a:endParaRPr lang="en-US" sz="2000" b="1" dirty="0"/>
                    </a:p>
                    <a:p>
                      <a:pPr algn="ctr"/>
                      <a:r>
                        <a:rPr lang="en-US" sz="2000" b="1" dirty="0"/>
                        <a:t>Current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endParaRPr lang="en-US" sz="1600" dirty="0"/>
                    </a:p>
                    <a:p>
                      <a:pPr algn="ctr"/>
                      <a:endParaRPr lang="en-US" sz="1600" b="1"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1310640">
                <a:tc>
                  <a:txBody>
                    <a:bodyPr/>
                    <a:lstStyle/>
                    <a:p>
                      <a:pPr algn="ctr"/>
                      <a:endParaRPr lang="en-US" sz="2000" b="1" dirty="0"/>
                    </a:p>
                    <a:p>
                      <a:pPr algn="ctr"/>
                      <a:r>
                        <a:rPr lang="en-US" sz="2000" b="1" dirty="0"/>
                        <a:t>Increased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algn="ctr"/>
                      <a:endParaRPr lang="en-US" sz="1600" dirty="0"/>
                    </a:p>
                    <a:p>
                      <a:pPr algn="ctr"/>
                      <a:endParaRPr lang="en-US" sz="1600" b="1" dirty="0"/>
                    </a:p>
                    <a:p>
                      <a:pPr algn="ctr"/>
                      <a:endParaRPr lang="en-US" sz="1600" b="1"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extLst>
                  <a:ext uri="{0D108BD9-81ED-4DB2-BD59-A6C34878D82A}">
                    <a16:rowId xmlns:a16="http://schemas.microsoft.com/office/drawing/2014/main" val="249464108"/>
                  </a:ext>
                </a:extLst>
              </a:tr>
            </a:tbl>
          </a:graphicData>
        </a:graphic>
      </p:graphicFrame>
      <p:sp>
        <p:nvSpPr>
          <p:cNvPr id="11" name="Arrow: Right 10">
            <a:extLst>
              <a:ext uri="{FF2B5EF4-FFF2-40B4-BE49-F238E27FC236}">
                <a16:creationId xmlns:a16="http://schemas.microsoft.com/office/drawing/2014/main" id="{80218FDC-3526-BC43-0CB6-95F7D215AC90}"/>
              </a:ext>
            </a:extLst>
          </p:cNvPr>
          <p:cNvSpPr/>
          <p:nvPr/>
        </p:nvSpPr>
        <p:spPr>
          <a:xfrm>
            <a:off x="5181600" y="3634117"/>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D40365-928D-3508-45E8-BC681512AB1B}"/>
              </a:ext>
            </a:extLst>
          </p:cNvPr>
          <p:cNvSpPr txBox="1"/>
          <p:nvPr/>
        </p:nvSpPr>
        <p:spPr>
          <a:xfrm>
            <a:off x="5543550" y="3658583"/>
            <a:ext cx="982980" cy="400110"/>
          </a:xfrm>
          <a:prstGeom prst="rect">
            <a:avLst/>
          </a:prstGeom>
          <a:noFill/>
        </p:spPr>
        <p:txBody>
          <a:bodyPr wrap="square" rtlCol="0">
            <a:spAutoFit/>
          </a:bodyPr>
          <a:lstStyle/>
          <a:p>
            <a:pPr algn="ctr"/>
            <a:r>
              <a:rPr lang="en-US" sz="2000" b="1" dirty="0">
                <a:solidFill>
                  <a:schemeClr val="bg1"/>
                </a:solidFill>
              </a:rPr>
              <a:t>-22%</a:t>
            </a:r>
          </a:p>
        </p:txBody>
      </p:sp>
      <p:sp>
        <p:nvSpPr>
          <p:cNvPr id="13" name="Arrow: Right 12">
            <a:extLst>
              <a:ext uri="{FF2B5EF4-FFF2-40B4-BE49-F238E27FC236}">
                <a16:creationId xmlns:a16="http://schemas.microsoft.com/office/drawing/2014/main" id="{4AE7AF55-2B21-CC0F-9873-FBD668106E4D}"/>
              </a:ext>
            </a:extLst>
          </p:cNvPr>
          <p:cNvSpPr/>
          <p:nvPr/>
        </p:nvSpPr>
        <p:spPr>
          <a:xfrm>
            <a:off x="5181600" y="4975374"/>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368B4B-5EE5-3B33-2B61-BC99006A2E0C}"/>
              </a:ext>
            </a:extLst>
          </p:cNvPr>
          <p:cNvSpPr txBox="1"/>
          <p:nvPr/>
        </p:nvSpPr>
        <p:spPr>
          <a:xfrm>
            <a:off x="5543550" y="5007531"/>
            <a:ext cx="982980" cy="400110"/>
          </a:xfrm>
          <a:prstGeom prst="rect">
            <a:avLst/>
          </a:prstGeom>
          <a:noFill/>
        </p:spPr>
        <p:txBody>
          <a:bodyPr wrap="square" rtlCol="0">
            <a:spAutoFit/>
          </a:bodyPr>
          <a:lstStyle/>
          <a:p>
            <a:pPr algn="ctr"/>
            <a:r>
              <a:rPr lang="en-US" sz="2000" b="1" dirty="0">
                <a:solidFill>
                  <a:schemeClr val="bg1"/>
                </a:solidFill>
              </a:rPr>
              <a:t>-14%</a:t>
            </a:r>
          </a:p>
        </p:txBody>
      </p:sp>
      <p:sp>
        <p:nvSpPr>
          <p:cNvPr id="15" name="Arrow: Right 14">
            <a:extLst>
              <a:ext uri="{FF2B5EF4-FFF2-40B4-BE49-F238E27FC236}">
                <a16:creationId xmlns:a16="http://schemas.microsoft.com/office/drawing/2014/main" id="{70AC6709-5E6D-A383-8313-9FA4D370705C}"/>
              </a:ext>
            </a:extLst>
          </p:cNvPr>
          <p:cNvSpPr/>
          <p:nvPr/>
        </p:nvSpPr>
        <p:spPr>
          <a:xfrm>
            <a:off x="5181600" y="415002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9F3AE2-2D89-BF59-3DE7-46D21291F318}"/>
              </a:ext>
            </a:extLst>
          </p:cNvPr>
          <p:cNvSpPr txBox="1"/>
          <p:nvPr/>
        </p:nvSpPr>
        <p:spPr>
          <a:xfrm>
            <a:off x="8461679" y="4178568"/>
            <a:ext cx="982980" cy="400110"/>
          </a:xfrm>
          <a:prstGeom prst="rect">
            <a:avLst/>
          </a:prstGeom>
          <a:noFill/>
        </p:spPr>
        <p:txBody>
          <a:bodyPr wrap="square" rtlCol="0">
            <a:spAutoFit/>
          </a:bodyPr>
          <a:lstStyle/>
          <a:p>
            <a:pPr algn="ctr"/>
            <a:r>
              <a:rPr lang="en-US" sz="2000" b="1" dirty="0">
                <a:solidFill>
                  <a:schemeClr val="bg1"/>
                </a:solidFill>
              </a:rPr>
              <a:t>-28%</a:t>
            </a:r>
          </a:p>
        </p:txBody>
      </p:sp>
      <p:sp>
        <p:nvSpPr>
          <p:cNvPr id="18" name="Arrow: Right 17">
            <a:extLst>
              <a:ext uri="{FF2B5EF4-FFF2-40B4-BE49-F238E27FC236}">
                <a16:creationId xmlns:a16="http://schemas.microsoft.com/office/drawing/2014/main" id="{A4178EF8-A1FC-4F9B-81D7-52CDC481BCC3}"/>
              </a:ext>
            </a:extLst>
          </p:cNvPr>
          <p:cNvSpPr/>
          <p:nvPr/>
        </p:nvSpPr>
        <p:spPr>
          <a:xfrm>
            <a:off x="5181600" y="546355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81D6CF-5FA5-AAF7-5C52-766AE0A3CCAA}"/>
              </a:ext>
            </a:extLst>
          </p:cNvPr>
          <p:cNvSpPr txBox="1"/>
          <p:nvPr/>
        </p:nvSpPr>
        <p:spPr>
          <a:xfrm>
            <a:off x="8461679" y="5490202"/>
            <a:ext cx="982980" cy="400110"/>
          </a:xfrm>
          <a:prstGeom prst="rect">
            <a:avLst/>
          </a:prstGeom>
          <a:noFill/>
        </p:spPr>
        <p:txBody>
          <a:bodyPr wrap="square" rtlCol="0">
            <a:spAutoFit/>
          </a:bodyPr>
          <a:lstStyle/>
          <a:p>
            <a:pPr algn="ctr"/>
            <a:r>
              <a:rPr lang="en-US" sz="2000" b="1" dirty="0">
                <a:solidFill>
                  <a:schemeClr val="bg1"/>
                </a:solidFill>
              </a:rPr>
              <a:t>-18%</a:t>
            </a:r>
          </a:p>
        </p:txBody>
      </p:sp>
      <p:sp>
        <p:nvSpPr>
          <p:cNvPr id="21" name="Arrow: Right 20">
            <a:extLst>
              <a:ext uri="{FF2B5EF4-FFF2-40B4-BE49-F238E27FC236}">
                <a16:creationId xmlns:a16="http://schemas.microsoft.com/office/drawing/2014/main" id="{96136040-0B2E-EBD4-F37A-01AD131CC132}"/>
              </a:ext>
            </a:extLst>
          </p:cNvPr>
          <p:cNvSpPr/>
          <p:nvPr/>
        </p:nvSpPr>
        <p:spPr>
          <a:xfrm>
            <a:off x="8038769" y="386271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7AE8EC0-2A27-6534-210F-0B811380560E}"/>
              </a:ext>
            </a:extLst>
          </p:cNvPr>
          <p:cNvSpPr txBox="1"/>
          <p:nvPr/>
        </p:nvSpPr>
        <p:spPr>
          <a:xfrm>
            <a:off x="8400719" y="3891262"/>
            <a:ext cx="982980" cy="400110"/>
          </a:xfrm>
          <a:prstGeom prst="rect">
            <a:avLst/>
          </a:prstGeom>
          <a:noFill/>
        </p:spPr>
        <p:txBody>
          <a:bodyPr wrap="square" rtlCol="0">
            <a:spAutoFit/>
          </a:bodyPr>
          <a:lstStyle/>
          <a:p>
            <a:pPr algn="ctr"/>
            <a:r>
              <a:rPr lang="en-US" sz="2000" b="1" dirty="0">
                <a:solidFill>
                  <a:schemeClr val="bg1"/>
                </a:solidFill>
              </a:rPr>
              <a:t>-7%</a:t>
            </a:r>
          </a:p>
        </p:txBody>
      </p:sp>
      <p:sp>
        <p:nvSpPr>
          <p:cNvPr id="23" name="Arrow: Right 22">
            <a:extLst>
              <a:ext uri="{FF2B5EF4-FFF2-40B4-BE49-F238E27FC236}">
                <a16:creationId xmlns:a16="http://schemas.microsoft.com/office/drawing/2014/main" id="{6368FCB2-0016-1B6D-3CE0-BF7FFA71A4EC}"/>
              </a:ext>
            </a:extLst>
          </p:cNvPr>
          <p:cNvSpPr/>
          <p:nvPr/>
        </p:nvSpPr>
        <p:spPr>
          <a:xfrm>
            <a:off x="8038769" y="517624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BDE1E8A-1EF0-DB07-1F62-BEDCEB7B8585}"/>
              </a:ext>
            </a:extLst>
          </p:cNvPr>
          <p:cNvSpPr txBox="1"/>
          <p:nvPr/>
        </p:nvSpPr>
        <p:spPr>
          <a:xfrm>
            <a:off x="8460532" y="5207586"/>
            <a:ext cx="982980" cy="400110"/>
          </a:xfrm>
          <a:prstGeom prst="rect">
            <a:avLst/>
          </a:prstGeom>
          <a:noFill/>
        </p:spPr>
        <p:txBody>
          <a:bodyPr wrap="square" rtlCol="0">
            <a:spAutoFit/>
          </a:bodyPr>
          <a:lstStyle/>
          <a:p>
            <a:pPr algn="ctr"/>
            <a:r>
              <a:rPr lang="en-US" sz="2000" b="1" dirty="0">
                <a:solidFill>
                  <a:schemeClr val="bg1"/>
                </a:solidFill>
              </a:rPr>
              <a:t>-4%</a:t>
            </a:r>
          </a:p>
        </p:txBody>
      </p:sp>
      <p:sp>
        <p:nvSpPr>
          <p:cNvPr id="25" name="TextBox 24">
            <a:extLst>
              <a:ext uri="{FF2B5EF4-FFF2-40B4-BE49-F238E27FC236}">
                <a16:creationId xmlns:a16="http://schemas.microsoft.com/office/drawing/2014/main" id="{C6CB4AF5-0D79-D1BB-AAEC-A2DABF06DDE1}"/>
              </a:ext>
            </a:extLst>
          </p:cNvPr>
          <p:cNvSpPr txBox="1"/>
          <p:nvPr/>
        </p:nvSpPr>
        <p:spPr>
          <a:xfrm>
            <a:off x="4149090" y="3891262"/>
            <a:ext cx="982980" cy="461665"/>
          </a:xfrm>
          <a:prstGeom prst="rect">
            <a:avLst/>
          </a:prstGeom>
          <a:noFill/>
        </p:spPr>
        <p:txBody>
          <a:bodyPr wrap="square" rtlCol="0">
            <a:spAutoFit/>
          </a:bodyPr>
          <a:lstStyle/>
          <a:p>
            <a:pPr algn="ctr"/>
            <a:r>
              <a:rPr lang="en-US" sz="2400" b="1" dirty="0"/>
              <a:t>58%</a:t>
            </a:r>
          </a:p>
        </p:txBody>
      </p:sp>
      <p:sp>
        <p:nvSpPr>
          <p:cNvPr id="26" name="TextBox 25">
            <a:extLst>
              <a:ext uri="{FF2B5EF4-FFF2-40B4-BE49-F238E27FC236}">
                <a16:creationId xmlns:a16="http://schemas.microsoft.com/office/drawing/2014/main" id="{E30B4338-C979-2DBD-4455-AC3597974E59}"/>
              </a:ext>
            </a:extLst>
          </p:cNvPr>
          <p:cNvSpPr txBox="1"/>
          <p:nvPr/>
        </p:nvSpPr>
        <p:spPr>
          <a:xfrm>
            <a:off x="4149090" y="5174821"/>
            <a:ext cx="982980" cy="461665"/>
          </a:xfrm>
          <a:prstGeom prst="rect">
            <a:avLst/>
          </a:prstGeom>
          <a:noFill/>
        </p:spPr>
        <p:txBody>
          <a:bodyPr wrap="square" rtlCol="0">
            <a:spAutoFit/>
          </a:bodyPr>
          <a:lstStyle/>
          <a:p>
            <a:pPr algn="ctr"/>
            <a:r>
              <a:rPr lang="en-US" sz="2400" b="1" dirty="0"/>
              <a:t>46%</a:t>
            </a:r>
          </a:p>
        </p:txBody>
      </p:sp>
      <p:sp>
        <p:nvSpPr>
          <p:cNvPr id="27" name="TextBox 26">
            <a:extLst>
              <a:ext uri="{FF2B5EF4-FFF2-40B4-BE49-F238E27FC236}">
                <a16:creationId xmlns:a16="http://schemas.microsoft.com/office/drawing/2014/main" id="{630A4CB6-7D59-6A86-7769-EDA3CDB5B2A0}"/>
              </a:ext>
            </a:extLst>
          </p:cNvPr>
          <p:cNvSpPr txBox="1"/>
          <p:nvPr/>
        </p:nvSpPr>
        <p:spPr>
          <a:xfrm>
            <a:off x="7037070" y="5174821"/>
            <a:ext cx="982980" cy="461665"/>
          </a:xfrm>
          <a:prstGeom prst="rect">
            <a:avLst/>
          </a:prstGeom>
          <a:noFill/>
        </p:spPr>
        <p:txBody>
          <a:bodyPr wrap="square" rtlCol="0">
            <a:spAutoFit/>
          </a:bodyPr>
          <a:lstStyle/>
          <a:p>
            <a:pPr algn="ctr"/>
            <a:r>
              <a:rPr lang="en-US" sz="2400" b="1" dirty="0"/>
              <a:t>25%</a:t>
            </a:r>
          </a:p>
        </p:txBody>
      </p:sp>
      <p:sp>
        <p:nvSpPr>
          <p:cNvPr id="28" name="TextBox 27">
            <a:extLst>
              <a:ext uri="{FF2B5EF4-FFF2-40B4-BE49-F238E27FC236}">
                <a16:creationId xmlns:a16="http://schemas.microsoft.com/office/drawing/2014/main" id="{5031C135-EA75-B662-F823-9EDEA5D2351E}"/>
              </a:ext>
            </a:extLst>
          </p:cNvPr>
          <p:cNvSpPr txBox="1"/>
          <p:nvPr/>
        </p:nvSpPr>
        <p:spPr>
          <a:xfrm>
            <a:off x="7042620" y="3863405"/>
            <a:ext cx="982980" cy="461665"/>
          </a:xfrm>
          <a:prstGeom prst="rect">
            <a:avLst/>
          </a:prstGeom>
          <a:noFill/>
        </p:spPr>
        <p:txBody>
          <a:bodyPr wrap="square" rtlCol="0">
            <a:spAutoFit/>
          </a:bodyPr>
          <a:lstStyle/>
          <a:p>
            <a:pPr algn="ctr"/>
            <a:r>
              <a:rPr lang="en-US" sz="2400" b="1" dirty="0"/>
              <a:t>23%</a:t>
            </a:r>
          </a:p>
        </p:txBody>
      </p:sp>
      <p:sp>
        <p:nvSpPr>
          <p:cNvPr id="29" name="TextBox 28">
            <a:extLst>
              <a:ext uri="{FF2B5EF4-FFF2-40B4-BE49-F238E27FC236}">
                <a16:creationId xmlns:a16="http://schemas.microsoft.com/office/drawing/2014/main" id="{413A4456-F3DC-B76C-4A75-742CC9A11F1B}"/>
              </a:ext>
            </a:extLst>
          </p:cNvPr>
          <p:cNvSpPr txBox="1"/>
          <p:nvPr/>
        </p:nvSpPr>
        <p:spPr>
          <a:xfrm>
            <a:off x="9738029" y="3891262"/>
            <a:ext cx="982980" cy="461665"/>
          </a:xfrm>
          <a:prstGeom prst="rect">
            <a:avLst/>
          </a:prstGeom>
          <a:noFill/>
        </p:spPr>
        <p:txBody>
          <a:bodyPr wrap="square" rtlCol="0">
            <a:spAutoFit/>
          </a:bodyPr>
          <a:lstStyle/>
          <a:p>
            <a:pPr algn="ctr"/>
            <a:r>
              <a:rPr lang="en-US" sz="2400" b="1" dirty="0"/>
              <a:t>15%</a:t>
            </a:r>
          </a:p>
        </p:txBody>
      </p:sp>
      <p:sp>
        <p:nvSpPr>
          <p:cNvPr id="30" name="TextBox 29">
            <a:extLst>
              <a:ext uri="{FF2B5EF4-FFF2-40B4-BE49-F238E27FC236}">
                <a16:creationId xmlns:a16="http://schemas.microsoft.com/office/drawing/2014/main" id="{BAD8614F-523E-4671-52EB-416AA493CCF5}"/>
              </a:ext>
            </a:extLst>
          </p:cNvPr>
          <p:cNvSpPr txBox="1"/>
          <p:nvPr/>
        </p:nvSpPr>
        <p:spPr>
          <a:xfrm>
            <a:off x="9738029" y="5152555"/>
            <a:ext cx="982980" cy="461665"/>
          </a:xfrm>
          <a:prstGeom prst="rect">
            <a:avLst/>
          </a:prstGeom>
          <a:noFill/>
        </p:spPr>
        <p:txBody>
          <a:bodyPr wrap="square" rtlCol="0">
            <a:spAutoFit/>
          </a:bodyPr>
          <a:lstStyle/>
          <a:p>
            <a:pPr algn="ctr"/>
            <a:r>
              <a:rPr lang="en-US" sz="2400" b="1" dirty="0"/>
              <a:t>20%</a:t>
            </a:r>
          </a:p>
        </p:txBody>
      </p:sp>
      <p:sp>
        <p:nvSpPr>
          <p:cNvPr id="32" name="TextBox 31">
            <a:extLst>
              <a:ext uri="{FF2B5EF4-FFF2-40B4-BE49-F238E27FC236}">
                <a16:creationId xmlns:a16="http://schemas.microsoft.com/office/drawing/2014/main" id="{C92F56E3-2D14-DC13-191D-657C892A6046}"/>
              </a:ext>
            </a:extLst>
          </p:cNvPr>
          <p:cNvSpPr txBox="1"/>
          <p:nvPr/>
        </p:nvSpPr>
        <p:spPr>
          <a:xfrm>
            <a:off x="2258999" y="1530366"/>
            <a:ext cx="7970520" cy="584775"/>
          </a:xfrm>
          <a:prstGeom prst="rect">
            <a:avLst/>
          </a:prstGeom>
          <a:solidFill>
            <a:schemeClr val="bg1"/>
          </a:solidFill>
          <a:ln>
            <a:noFill/>
          </a:ln>
        </p:spPr>
        <p:txBody>
          <a:bodyPr wrap="square" rtlCol="0">
            <a:spAutoFit/>
          </a:bodyPr>
          <a:lstStyle/>
          <a:p>
            <a:r>
              <a:rPr lang="en-US" sz="3200" b="1" dirty="0"/>
              <a:t>Average VHD Change Compared with No IMT</a:t>
            </a:r>
          </a:p>
        </p:txBody>
      </p:sp>
      <p:sp>
        <p:nvSpPr>
          <p:cNvPr id="31" name="TextBox 30">
            <a:extLst>
              <a:ext uri="{FF2B5EF4-FFF2-40B4-BE49-F238E27FC236}">
                <a16:creationId xmlns:a16="http://schemas.microsoft.com/office/drawing/2014/main" id="{9DAD2C9B-46D0-868F-FA5C-1556DE9B09A6}"/>
              </a:ext>
            </a:extLst>
          </p:cNvPr>
          <p:cNvSpPr txBox="1"/>
          <p:nvPr/>
        </p:nvSpPr>
        <p:spPr>
          <a:xfrm>
            <a:off x="2258999" y="1528768"/>
            <a:ext cx="7970520" cy="584775"/>
          </a:xfrm>
          <a:prstGeom prst="rect">
            <a:avLst/>
          </a:prstGeom>
          <a:solidFill>
            <a:schemeClr val="bg1"/>
          </a:solidFill>
          <a:ln>
            <a:noFill/>
          </a:ln>
        </p:spPr>
        <p:txBody>
          <a:bodyPr wrap="square" rtlCol="0">
            <a:spAutoFit/>
          </a:bodyPr>
          <a:lstStyle/>
          <a:p>
            <a:r>
              <a:rPr lang="en-US" sz="3200" b="1" dirty="0"/>
              <a:t>Average VHD Change Compared with Baseline</a:t>
            </a:r>
          </a:p>
        </p:txBody>
      </p:sp>
    </p:spTree>
    <p:extLst>
      <p:ext uri="{BB962C8B-B14F-4D97-AF65-F5344CB8AC3E}">
        <p14:creationId xmlns:p14="http://schemas.microsoft.com/office/powerpoint/2010/main" val="2100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9"/>
                                        </p:tgtEl>
                                      </p:cBhvr>
                                    </p:animEffect>
                                    <p:set>
                                      <p:cBhvr>
                                        <p:cTn id="37" dur="1" fill="hold">
                                          <p:stCondLst>
                                            <p:cond delay="499"/>
                                          </p:stCondLst>
                                        </p:cTn>
                                        <p:tgtEl>
                                          <p:spTgt spid="2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3"/>
                                        </p:tgtEl>
                                      </p:cBhvr>
                                    </p:animEffect>
                                    <p:set>
                                      <p:cBhvr>
                                        <p:cTn id="66" dur="1" fill="hold">
                                          <p:stCondLst>
                                            <p:cond delay="499"/>
                                          </p:stCondLst>
                                        </p:cTn>
                                        <p:tgtEl>
                                          <p:spTgt spid="13"/>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5"/>
                                        </p:tgtEl>
                                      </p:cBhvr>
                                    </p:animEffect>
                                    <p:set>
                                      <p:cBhvr>
                                        <p:cTn id="72" dur="1" fill="hold">
                                          <p:stCondLst>
                                            <p:cond delay="499"/>
                                          </p:stCondLst>
                                        </p:cTn>
                                        <p:tgtEl>
                                          <p:spTgt spid="15"/>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0"/>
                                        </p:tgtEl>
                                      </p:cBhvr>
                                    </p:animEffect>
                                    <p:set>
                                      <p:cBhvr>
                                        <p:cTn id="75" dur="1" fill="hold">
                                          <p:stCondLst>
                                            <p:cond delay="499"/>
                                          </p:stCondLst>
                                        </p:cTn>
                                        <p:tgtEl>
                                          <p:spTgt spid="20"/>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8"/>
                                        </p:tgtEl>
                                      </p:cBhvr>
                                    </p:animEffect>
                                    <p:set>
                                      <p:cBhvr>
                                        <p:cTn id="78" dur="1" fill="hold">
                                          <p:stCondLst>
                                            <p:cond delay="499"/>
                                          </p:stCondLst>
                                        </p:cTn>
                                        <p:tgtEl>
                                          <p:spTgt spid="18"/>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32"/>
                                        </p:tgtEl>
                                      </p:cBhvr>
                                    </p:animEffect>
                                    <p:set>
                                      <p:cBhvr>
                                        <p:cTn id="81" dur="1" fill="hold">
                                          <p:stCondLst>
                                            <p:cond delay="499"/>
                                          </p:stCondLst>
                                        </p:cTn>
                                        <p:tgtEl>
                                          <p:spTgt spid="32"/>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animBg="1"/>
      <p:bldP spid="13" grpId="1" animBg="1"/>
      <p:bldP spid="14" grpId="0"/>
      <p:bldP spid="14" grpId="1"/>
      <p:bldP spid="15" grpId="0" animBg="1"/>
      <p:bldP spid="15" grpId="1" animBg="1"/>
      <p:bldP spid="17" grpId="0"/>
      <p:bldP spid="17" grpId="1"/>
      <p:bldP spid="18" grpId="0" animBg="1"/>
      <p:bldP spid="18" grpId="1" animBg="1"/>
      <p:bldP spid="20" grpId="0"/>
      <p:bldP spid="20" grpId="1"/>
      <p:bldP spid="21" grpId="0" animBg="1"/>
      <p:bldP spid="22" grpId="0"/>
      <p:bldP spid="23" grpId="0" animBg="1"/>
      <p:bldP spid="24" grpId="0"/>
      <p:bldP spid="25" grpId="0"/>
      <p:bldP spid="26" grpId="0"/>
      <p:bldP spid="27" grpId="0"/>
      <p:bldP spid="28" grpId="0"/>
      <p:bldP spid="29" grpId="0"/>
      <p:bldP spid="30" grpId="0"/>
      <p:bldP spid="32" grpId="0" animBg="1"/>
      <p:bldP spid="32" grpId="1"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sz="2800" dirty="0"/>
              <a:t>Results – Motorway Delay Distribution</a:t>
            </a:r>
          </a:p>
        </p:txBody>
      </p:sp>
      <p:pic>
        <p:nvPicPr>
          <p:cNvPr id="11" name="Picture 10">
            <a:extLst>
              <a:ext uri="{FF2B5EF4-FFF2-40B4-BE49-F238E27FC236}">
                <a16:creationId xmlns:a16="http://schemas.microsoft.com/office/drawing/2014/main" id="{56ACC7A5-80E7-4E54-81DD-C1A11DB75DB8}"/>
              </a:ext>
            </a:extLst>
          </p:cNvPr>
          <p:cNvPicPr>
            <a:picLocks noChangeAspect="1"/>
          </p:cNvPicPr>
          <p:nvPr/>
        </p:nvPicPr>
        <p:blipFill>
          <a:blip r:embed="rId3"/>
          <a:srcRect/>
          <a:stretch/>
        </p:blipFill>
        <p:spPr>
          <a:xfrm>
            <a:off x="2021415" y="1553949"/>
            <a:ext cx="8149166" cy="5023578"/>
          </a:xfrm>
          <a:prstGeom prst="rect">
            <a:avLst/>
          </a:prstGeom>
        </p:spPr>
      </p:pic>
      <p:sp>
        <p:nvSpPr>
          <p:cNvPr id="12" name="TextBox 11">
            <a:extLst>
              <a:ext uri="{FF2B5EF4-FFF2-40B4-BE49-F238E27FC236}">
                <a16:creationId xmlns:a16="http://schemas.microsoft.com/office/drawing/2014/main" id="{0DAEA603-D651-5CA3-E998-90143F152E6C}"/>
              </a:ext>
            </a:extLst>
          </p:cNvPr>
          <p:cNvSpPr txBox="1"/>
          <p:nvPr/>
        </p:nvSpPr>
        <p:spPr>
          <a:xfrm>
            <a:off x="3897084" y="1089473"/>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Motorway Delay Distribution</a:t>
            </a:r>
          </a:p>
        </p:txBody>
      </p:sp>
    </p:spTree>
    <p:extLst>
      <p:ext uri="{BB962C8B-B14F-4D97-AF65-F5344CB8AC3E}">
        <p14:creationId xmlns:p14="http://schemas.microsoft.com/office/powerpoint/2010/main" val="1705821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199" y="1697141"/>
            <a:ext cx="5257801" cy="4168187"/>
          </a:xfrm>
        </p:spPr>
        <p:txBody>
          <a:bodyPr vert="horz" lIns="91440" tIns="45720" rIns="91440" bIns="45720" rtlCol="0">
            <a:normAutofit fontScale="92500" lnSpcReduction="10000"/>
          </a:bodyPr>
          <a:lstStyle/>
          <a:p>
            <a:pPr algn="l">
              <a:lnSpc>
                <a:spcPct val="150000"/>
              </a:lnSpc>
              <a:buFont typeface="Arial" panose="020B0604020202020204" pitchFamily="34" charset="0"/>
              <a:buChar char="•"/>
            </a:pPr>
            <a:r>
              <a:rPr lang="en-US" sz="4800" b="1" dirty="0">
                <a:latin typeface="Söhne"/>
              </a:rPr>
              <a:t>Literature Review</a:t>
            </a:r>
          </a:p>
          <a:p>
            <a:pPr algn="l">
              <a:lnSpc>
                <a:spcPct val="150000"/>
              </a:lnSpc>
              <a:buFont typeface="Arial" panose="020B0604020202020204" pitchFamily="34" charset="0"/>
              <a:buChar char="•"/>
            </a:pPr>
            <a:r>
              <a:rPr lang="en-US" sz="4800" b="1" i="0" dirty="0">
                <a:effectLst/>
                <a:latin typeface="Söhne"/>
              </a:rPr>
              <a:t>Methodology</a:t>
            </a:r>
          </a:p>
          <a:p>
            <a:pPr algn="l">
              <a:lnSpc>
                <a:spcPct val="150000"/>
              </a:lnSpc>
              <a:buFont typeface="Arial" panose="020B0604020202020204" pitchFamily="34" charset="0"/>
              <a:buChar char="•"/>
            </a:pPr>
            <a:r>
              <a:rPr lang="en-US" sz="4800" b="1" dirty="0">
                <a:latin typeface="Söhne"/>
              </a:rPr>
              <a:t>Results</a:t>
            </a:r>
          </a:p>
          <a:p>
            <a:pPr algn="l">
              <a:lnSpc>
                <a:spcPct val="150000"/>
              </a:lnSpc>
              <a:buFont typeface="Arial" panose="020B0604020202020204" pitchFamily="34" charset="0"/>
              <a:buChar char="•"/>
            </a:pPr>
            <a:r>
              <a:rPr lang="en-US" sz="4800" b="1" i="0" dirty="0">
                <a:effectLst/>
                <a:latin typeface="Söhne"/>
              </a:rPr>
              <a:t>Conclusions</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rotWithShape="1">
          <a:blip r:embed="rId3"/>
          <a:srcRect l="18442" r="484" b="-1"/>
          <a:stretch/>
        </p:blipFill>
        <p:spPr>
          <a:xfrm>
            <a:off x="6363439" y="1385507"/>
            <a:ext cx="5179460" cy="479145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Autofit/>
          </a:bodyPr>
          <a:lstStyle/>
          <a:p>
            <a:r>
              <a:rPr lang="en-US" sz="4800" dirty="0"/>
              <a:t>Outline</a:t>
            </a:r>
          </a:p>
        </p:txBody>
      </p:sp>
    </p:spTree>
    <p:extLst>
      <p:ext uri="{BB962C8B-B14F-4D97-AF65-F5344CB8AC3E}">
        <p14:creationId xmlns:p14="http://schemas.microsoft.com/office/powerpoint/2010/main" val="184705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B256F9-A926-E121-7C34-398542A7EB81}"/>
              </a:ext>
            </a:extLst>
          </p:cNvPr>
          <p:cNvSpPr txBox="1"/>
          <p:nvPr/>
        </p:nvSpPr>
        <p:spPr>
          <a:xfrm>
            <a:off x="2110740" y="1562776"/>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2" name="TextBox 1">
            <a:extLst>
              <a:ext uri="{FF2B5EF4-FFF2-40B4-BE49-F238E27FC236}">
                <a16:creationId xmlns:a16="http://schemas.microsoft.com/office/drawing/2014/main" id="{644DE163-4277-ADDF-7DF1-881A5AF1950D}"/>
              </a:ext>
            </a:extLst>
          </p:cNvPr>
          <p:cNvSpPr txBox="1"/>
          <p:nvPr/>
        </p:nvSpPr>
        <p:spPr>
          <a:xfrm>
            <a:off x="2049780" y="1556431"/>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5" name="TextBox 34">
            <a:extLst>
              <a:ext uri="{FF2B5EF4-FFF2-40B4-BE49-F238E27FC236}">
                <a16:creationId xmlns:a16="http://schemas.microsoft.com/office/drawing/2014/main" id="{68E123CF-A564-B7EF-3B4D-0C6284453E5F}"/>
              </a:ext>
            </a:extLst>
          </p:cNvPr>
          <p:cNvSpPr txBox="1"/>
          <p:nvPr/>
        </p:nvSpPr>
        <p:spPr>
          <a:xfrm>
            <a:off x="2110740" y="1530898"/>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4" name="TextBox 33">
            <a:extLst>
              <a:ext uri="{FF2B5EF4-FFF2-40B4-BE49-F238E27FC236}">
                <a16:creationId xmlns:a16="http://schemas.microsoft.com/office/drawing/2014/main" id="{DD5F8B43-C0C9-4DEE-52C1-50BF125F3151}"/>
              </a:ext>
            </a:extLst>
          </p:cNvPr>
          <p:cNvSpPr txBox="1"/>
          <p:nvPr/>
        </p:nvSpPr>
        <p:spPr>
          <a:xfrm>
            <a:off x="2110740" y="1554402"/>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3" name="TextBox 32">
            <a:extLst>
              <a:ext uri="{FF2B5EF4-FFF2-40B4-BE49-F238E27FC236}">
                <a16:creationId xmlns:a16="http://schemas.microsoft.com/office/drawing/2014/main" id="{19ED4DC6-5BB9-48ED-BD1D-1061CCF39C96}"/>
              </a:ext>
            </a:extLst>
          </p:cNvPr>
          <p:cNvSpPr txBox="1"/>
          <p:nvPr/>
        </p:nvSpPr>
        <p:spPr>
          <a:xfrm>
            <a:off x="2110740" y="1548083"/>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fontScale="90000"/>
          </a:bodyPr>
          <a:lstStyle/>
          <a:p>
            <a:r>
              <a:rPr lang="en-US" sz="3600" dirty="0"/>
              <a:t>Results – VHD Network</a:t>
            </a:r>
          </a:p>
        </p:txBody>
      </p:sp>
      <p:graphicFrame>
        <p:nvGraphicFramePr>
          <p:cNvPr id="7" name="Content Placeholder 3">
            <a:extLst>
              <a:ext uri="{FF2B5EF4-FFF2-40B4-BE49-F238E27FC236}">
                <a16:creationId xmlns:a16="http://schemas.microsoft.com/office/drawing/2014/main" id="{446AE0EA-99B9-2FA3-B7D7-EE6C4B8A6090}"/>
              </a:ext>
            </a:extLst>
          </p:cNvPr>
          <p:cNvGraphicFramePr>
            <a:graphicFrameLocks noGrp="1"/>
          </p:cNvGraphicFramePr>
          <p:nvPr>
            <p:ph idx="1"/>
          </p:nvPr>
        </p:nvGraphicFramePr>
        <p:xfrm>
          <a:off x="447566" y="1295415"/>
          <a:ext cx="11296868" cy="4747275"/>
        </p:xfrm>
        <a:graphic>
          <a:graphicData uri="http://schemas.openxmlformats.org/drawingml/2006/table">
            <a:tbl>
              <a:tblPr firstRow="1" bandRow="1">
                <a:tableStyleId>{5C22544A-7EE6-4342-B048-85BDC9FD1C3A}</a:tableStyleId>
              </a:tblPr>
              <a:tblGrid>
                <a:gridCol w="2824217">
                  <a:extLst>
                    <a:ext uri="{9D8B030D-6E8A-4147-A177-3AD203B41FA5}">
                      <a16:colId xmlns:a16="http://schemas.microsoft.com/office/drawing/2014/main" val="2900037135"/>
                    </a:ext>
                  </a:extLst>
                </a:gridCol>
                <a:gridCol w="2824217">
                  <a:extLst>
                    <a:ext uri="{9D8B030D-6E8A-4147-A177-3AD203B41FA5}">
                      <a16:colId xmlns:a16="http://schemas.microsoft.com/office/drawing/2014/main" val="1920504035"/>
                    </a:ext>
                  </a:extLst>
                </a:gridCol>
                <a:gridCol w="2824217">
                  <a:extLst>
                    <a:ext uri="{9D8B030D-6E8A-4147-A177-3AD203B41FA5}">
                      <a16:colId xmlns:a16="http://schemas.microsoft.com/office/drawing/2014/main" val="2567174025"/>
                    </a:ext>
                  </a:extLst>
                </a:gridCol>
                <a:gridCol w="2824217">
                  <a:extLst>
                    <a:ext uri="{9D8B030D-6E8A-4147-A177-3AD203B41FA5}">
                      <a16:colId xmlns:a16="http://schemas.microsoft.com/office/drawing/2014/main" val="2546622628"/>
                    </a:ext>
                  </a:extLst>
                </a:gridCol>
              </a:tblGrid>
              <a:tr h="81535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rPr>
                        <a:t>Average VHD Change Compared with 20 IMT</a:t>
                      </a:r>
                      <a:endParaRPr lang="en-US" sz="3200" b="1" dirty="0"/>
                    </a:p>
                  </a:txBody>
                  <a:tcPr anchor="b">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690908063"/>
                  </a:ext>
                </a:extLst>
              </a:tr>
              <a:tr h="1310640">
                <a:tc>
                  <a:txBody>
                    <a:bodyPr/>
                    <a:lstStyle/>
                    <a:p>
                      <a:pPr algn="ctr"/>
                      <a:endParaRPr lang="en-US" sz="2400" b="1" dirty="0">
                        <a:solidFill>
                          <a:schemeClr val="bg1"/>
                        </a:solidFill>
                      </a:endParaRP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No IMT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20 IMT –</a:t>
                      </a:r>
                      <a:br>
                        <a:rPr lang="en-US" sz="2400" b="1" dirty="0">
                          <a:solidFill>
                            <a:schemeClr val="bg1"/>
                          </a:solidFill>
                        </a:rPr>
                      </a:br>
                      <a:r>
                        <a:rPr lang="en-US" sz="2400" b="1" dirty="0">
                          <a:solidFill>
                            <a:schemeClr val="bg1"/>
                          </a:solidFill>
                        </a:rPr>
                        <a:t>Current Fleet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30 IMT –</a:t>
                      </a:r>
                      <a:br>
                        <a:rPr lang="en-US" sz="2400" b="1" dirty="0">
                          <a:solidFill>
                            <a:schemeClr val="bg1"/>
                          </a:solidFill>
                        </a:rPr>
                      </a:br>
                      <a:r>
                        <a:rPr lang="en-US" sz="2400" b="1" dirty="0">
                          <a:solidFill>
                            <a:schemeClr val="bg1"/>
                          </a:solidFill>
                        </a:rPr>
                        <a:t>Increased Fleet</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1310640">
                <a:tc>
                  <a:txBody>
                    <a:bodyPr/>
                    <a:lstStyle/>
                    <a:p>
                      <a:pPr algn="ctr"/>
                      <a:endParaRPr lang="en-US" sz="2000" b="1" dirty="0"/>
                    </a:p>
                    <a:p>
                      <a:pPr algn="ctr"/>
                      <a:r>
                        <a:rPr lang="en-US" sz="2000" b="1" dirty="0"/>
                        <a:t>Current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endParaRPr lang="en-US" sz="1600" dirty="0"/>
                    </a:p>
                    <a:p>
                      <a:pPr algn="ctr"/>
                      <a:endParaRPr lang="en-US" sz="1600" b="1"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1310640">
                <a:tc>
                  <a:txBody>
                    <a:bodyPr/>
                    <a:lstStyle/>
                    <a:p>
                      <a:pPr algn="ctr"/>
                      <a:endParaRPr lang="en-US" sz="2000" b="1" dirty="0"/>
                    </a:p>
                    <a:p>
                      <a:pPr algn="ctr"/>
                      <a:r>
                        <a:rPr lang="en-US" sz="2000" b="1" dirty="0"/>
                        <a:t>Increased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algn="ctr"/>
                      <a:endParaRPr lang="en-US" sz="1600" dirty="0"/>
                    </a:p>
                    <a:p>
                      <a:pPr algn="ctr"/>
                      <a:endParaRPr lang="en-US" sz="1600" b="1" dirty="0"/>
                    </a:p>
                    <a:p>
                      <a:pPr algn="ctr"/>
                      <a:endParaRPr lang="en-US" sz="1600" b="1"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extLst>
                  <a:ext uri="{0D108BD9-81ED-4DB2-BD59-A6C34878D82A}">
                    <a16:rowId xmlns:a16="http://schemas.microsoft.com/office/drawing/2014/main" val="249464108"/>
                  </a:ext>
                </a:extLst>
              </a:tr>
            </a:tbl>
          </a:graphicData>
        </a:graphic>
      </p:graphicFrame>
      <p:sp>
        <p:nvSpPr>
          <p:cNvPr id="11" name="Arrow: Right 10">
            <a:extLst>
              <a:ext uri="{FF2B5EF4-FFF2-40B4-BE49-F238E27FC236}">
                <a16:creationId xmlns:a16="http://schemas.microsoft.com/office/drawing/2014/main" id="{80218FDC-3526-BC43-0CB6-95F7D215AC90}"/>
              </a:ext>
            </a:extLst>
          </p:cNvPr>
          <p:cNvSpPr/>
          <p:nvPr/>
        </p:nvSpPr>
        <p:spPr>
          <a:xfrm>
            <a:off x="5181600" y="3634117"/>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D40365-928D-3508-45E8-BC681512AB1B}"/>
              </a:ext>
            </a:extLst>
          </p:cNvPr>
          <p:cNvSpPr txBox="1"/>
          <p:nvPr/>
        </p:nvSpPr>
        <p:spPr>
          <a:xfrm>
            <a:off x="5543550" y="3658583"/>
            <a:ext cx="982980" cy="400110"/>
          </a:xfrm>
          <a:prstGeom prst="rect">
            <a:avLst/>
          </a:prstGeom>
          <a:noFill/>
        </p:spPr>
        <p:txBody>
          <a:bodyPr wrap="square" rtlCol="0">
            <a:spAutoFit/>
          </a:bodyPr>
          <a:lstStyle/>
          <a:p>
            <a:pPr algn="ctr"/>
            <a:r>
              <a:rPr lang="en-US" sz="2000" b="1" dirty="0">
                <a:solidFill>
                  <a:schemeClr val="bg1"/>
                </a:solidFill>
              </a:rPr>
              <a:t>-6%</a:t>
            </a:r>
          </a:p>
        </p:txBody>
      </p:sp>
      <p:sp>
        <p:nvSpPr>
          <p:cNvPr id="13" name="Arrow: Right 12">
            <a:extLst>
              <a:ext uri="{FF2B5EF4-FFF2-40B4-BE49-F238E27FC236}">
                <a16:creationId xmlns:a16="http://schemas.microsoft.com/office/drawing/2014/main" id="{4AE7AF55-2B21-CC0F-9873-FBD668106E4D}"/>
              </a:ext>
            </a:extLst>
          </p:cNvPr>
          <p:cNvSpPr/>
          <p:nvPr/>
        </p:nvSpPr>
        <p:spPr>
          <a:xfrm>
            <a:off x="5181600" y="4975374"/>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368B4B-5EE5-3B33-2B61-BC99006A2E0C}"/>
              </a:ext>
            </a:extLst>
          </p:cNvPr>
          <p:cNvSpPr txBox="1"/>
          <p:nvPr/>
        </p:nvSpPr>
        <p:spPr>
          <a:xfrm>
            <a:off x="5543550" y="5007531"/>
            <a:ext cx="982980" cy="400110"/>
          </a:xfrm>
          <a:prstGeom prst="rect">
            <a:avLst/>
          </a:prstGeom>
          <a:noFill/>
        </p:spPr>
        <p:txBody>
          <a:bodyPr wrap="square" rtlCol="0">
            <a:spAutoFit/>
          </a:bodyPr>
          <a:lstStyle/>
          <a:p>
            <a:pPr algn="ctr"/>
            <a:r>
              <a:rPr lang="en-US" sz="2000" b="1" dirty="0">
                <a:solidFill>
                  <a:schemeClr val="bg1"/>
                </a:solidFill>
              </a:rPr>
              <a:t>-8%</a:t>
            </a:r>
          </a:p>
        </p:txBody>
      </p:sp>
      <p:sp>
        <p:nvSpPr>
          <p:cNvPr id="15" name="Arrow: Right 14">
            <a:extLst>
              <a:ext uri="{FF2B5EF4-FFF2-40B4-BE49-F238E27FC236}">
                <a16:creationId xmlns:a16="http://schemas.microsoft.com/office/drawing/2014/main" id="{70AC6709-5E6D-A383-8313-9FA4D370705C}"/>
              </a:ext>
            </a:extLst>
          </p:cNvPr>
          <p:cNvSpPr/>
          <p:nvPr/>
        </p:nvSpPr>
        <p:spPr>
          <a:xfrm>
            <a:off x="5181600" y="415002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9F3AE2-2D89-BF59-3DE7-46D21291F318}"/>
              </a:ext>
            </a:extLst>
          </p:cNvPr>
          <p:cNvSpPr txBox="1"/>
          <p:nvPr/>
        </p:nvSpPr>
        <p:spPr>
          <a:xfrm>
            <a:off x="8461679" y="4178568"/>
            <a:ext cx="982980" cy="400110"/>
          </a:xfrm>
          <a:prstGeom prst="rect">
            <a:avLst/>
          </a:prstGeom>
          <a:noFill/>
        </p:spPr>
        <p:txBody>
          <a:bodyPr wrap="square" rtlCol="0">
            <a:spAutoFit/>
          </a:bodyPr>
          <a:lstStyle/>
          <a:p>
            <a:pPr algn="ctr"/>
            <a:r>
              <a:rPr lang="en-US" sz="2000" b="1" dirty="0">
                <a:solidFill>
                  <a:schemeClr val="bg1"/>
                </a:solidFill>
              </a:rPr>
              <a:t>-9%</a:t>
            </a:r>
          </a:p>
        </p:txBody>
      </p:sp>
      <p:sp>
        <p:nvSpPr>
          <p:cNvPr id="18" name="Arrow: Right 17">
            <a:extLst>
              <a:ext uri="{FF2B5EF4-FFF2-40B4-BE49-F238E27FC236}">
                <a16:creationId xmlns:a16="http://schemas.microsoft.com/office/drawing/2014/main" id="{A4178EF8-A1FC-4F9B-81D7-52CDC481BCC3}"/>
              </a:ext>
            </a:extLst>
          </p:cNvPr>
          <p:cNvSpPr/>
          <p:nvPr/>
        </p:nvSpPr>
        <p:spPr>
          <a:xfrm>
            <a:off x="5181600" y="546355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81D6CF-5FA5-AAF7-5C52-766AE0A3CCAA}"/>
              </a:ext>
            </a:extLst>
          </p:cNvPr>
          <p:cNvSpPr txBox="1"/>
          <p:nvPr/>
        </p:nvSpPr>
        <p:spPr>
          <a:xfrm>
            <a:off x="8461679" y="5490202"/>
            <a:ext cx="982980" cy="400110"/>
          </a:xfrm>
          <a:prstGeom prst="rect">
            <a:avLst/>
          </a:prstGeom>
          <a:noFill/>
        </p:spPr>
        <p:txBody>
          <a:bodyPr wrap="square" rtlCol="0">
            <a:spAutoFit/>
          </a:bodyPr>
          <a:lstStyle/>
          <a:p>
            <a:pPr algn="ctr"/>
            <a:r>
              <a:rPr lang="en-US" sz="2000" b="1" dirty="0">
                <a:solidFill>
                  <a:schemeClr val="bg1"/>
                </a:solidFill>
              </a:rPr>
              <a:t>-10%</a:t>
            </a:r>
          </a:p>
        </p:txBody>
      </p:sp>
      <p:sp>
        <p:nvSpPr>
          <p:cNvPr id="21" name="Arrow: Right 20">
            <a:extLst>
              <a:ext uri="{FF2B5EF4-FFF2-40B4-BE49-F238E27FC236}">
                <a16:creationId xmlns:a16="http://schemas.microsoft.com/office/drawing/2014/main" id="{96136040-0B2E-EBD4-F37A-01AD131CC132}"/>
              </a:ext>
            </a:extLst>
          </p:cNvPr>
          <p:cNvSpPr/>
          <p:nvPr/>
        </p:nvSpPr>
        <p:spPr>
          <a:xfrm>
            <a:off x="8038769" y="386271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7AE8EC0-2A27-6534-210F-0B811380560E}"/>
              </a:ext>
            </a:extLst>
          </p:cNvPr>
          <p:cNvSpPr txBox="1"/>
          <p:nvPr/>
        </p:nvSpPr>
        <p:spPr>
          <a:xfrm>
            <a:off x="8400719" y="3891262"/>
            <a:ext cx="982980" cy="400110"/>
          </a:xfrm>
          <a:prstGeom prst="rect">
            <a:avLst/>
          </a:prstGeom>
          <a:noFill/>
        </p:spPr>
        <p:txBody>
          <a:bodyPr wrap="square" rtlCol="0">
            <a:spAutoFit/>
          </a:bodyPr>
          <a:lstStyle/>
          <a:p>
            <a:pPr algn="ctr"/>
            <a:r>
              <a:rPr lang="en-US" sz="2000" b="1" dirty="0">
                <a:solidFill>
                  <a:schemeClr val="bg1"/>
                </a:solidFill>
              </a:rPr>
              <a:t>  -3%</a:t>
            </a:r>
          </a:p>
        </p:txBody>
      </p:sp>
      <p:sp>
        <p:nvSpPr>
          <p:cNvPr id="23" name="Arrow: Right 22">
            <a:extLst>
              <a:ext uri="{FF2B5EF4-FFF2-40B4-BE49-F238E27FC236}">
                <a16:creationId xmlns:a16="http://schemas.microsoft.com/office/drawing/2014/main" id="{6368FCB2-0016-1B6D-3CE0-BF7FFA71A4EC}"/>
              </a:ext>
            </a:extLst>
          </p:cNvPr>
          <p:cNvSpPr/>
          <p:nvPr/>
        </p:nvSpPr>
        <p:spPr>
          <a:xfrm>
            <a:off x="8038769" y="517624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BDE1E8A-1EF0-DB07-1F62-BEDCEB7B8585}"/>
              </a:ext>
            </a:extLst>
          </p:cNvPr>
          <p:cNvSpPr txBox="1"/>
          <p:nvPr/>
        </p:nvSpPr>
        <p:spPr>
          <a:xfrm>
            <a:off x="8460532" y="5207586"/>
            <a:ext cx="982980" cy="400110"/>
          </a:xfrm>
          <a:prstGeom prst="rect">
            <a:avLst/>
          </a:prstGeom>
          <a:noFill/>
        </p:spPr>
        <p:txBody>
          <a:bodyPr wrap="square" rtlCol="0">
            <a:spAutoFit/>
          </a:bodyPr>
          <a:lstStyle/>
          <a:p>
            <a:pPr algn="ctr"/>
            <a:r>
              <a:rPr lang="en-US" sz="2000" b="1" dirty="0">
                <a:solidFill>
                  <a:schemeClr val="bg1"/>
                </a:solidFill>
              </a:rPr>
              <a:t>-2%</a:t>
            </a:r>
          </a:p>
        </p:txBody>
      </p:sp>
      <p:sp>
        <p:nvSpPr>
          <p:cNvPr id="25" name="TextBox 24">
            <a:extLst>
              <a:ext uri="{FF2B5EF4-FFF2-40B4-BE49-F238E27FC236}">
                <a16:creationId xmlns:a16="http://schemas.microsoft.com/office/drawing/2014/main" id="{C6CB4AF5-0D79-D1BB-AAEC-A2DABF06DDE1}"/>
              </a:ext>
            </a:extLst>
          </p:cNvPr>
          <p:cNvSpPr txBox="1"/>
          <p:nvPr/>
        </p:nvSpPr>
        <p:spPr>
          <a:xfrm>
            <a:off x="4149090" y="3891262"/>
            <a:ext cx="982980" cy="461665"/>
          </a:xfrm>
          <a:prstGeom prst="rect">
            <a:avLst/>
          </a:prstGeom>
          <a:noFill/>
        </p:spPr>
        <p:txBody>
          <a:bodyPr wrap="square" rtlCol="0">
            <a:spAutoFit/>
          </a:bodyPr>
          <a:lstStyle/>
          <a:p>
            <a:pPr algn="ctr"/>
            <a:r>
              <a:rPr lang="en-US" sz="2400" b="1" dirty="0"/>
              <a:t>38%</a:t>
            </a:r>
          </a:p>
        </p:txBody>
      </p:sp>
      <p:sp>
        <p:nvSpPr>
          <p:cNvPr id="26" name="TextBox 25">
            <a:extLst>
              <a:ext uri="{FF2B5EF4-FFF2-40B4-BE49-F238E27FC236}">
                <a16:creationId xmlns:a16="http://schemas.microsoft.com/office/drawing/2014/main" id="{E30B4338-C979-2DBD-4455-AC3597974E59}"/>
              </a:ext>
            </a:extLst>
          </p:cNvPr>
          <p:cNvSpPr txBox="1"/>
          <p:nvPr/>
        </p:nvSpPr>
        <p:spPr>
          <a:xfrm>
            <a:off x="4149090" y="5174821"/>
            <a:ext cx="982980" cy="461665"/>
          </a:xfrm>
          <a:prstGeom prst="rect">
            <a:avLst/>
          </a:prstGeom>
          <a:noFill/>
        </p:spPr>
        <p:txBody>
          <a:bodyPr wrap="square" rtlCol="0">
            <a:spAutoFit/>
          </a:bodyPr>
          <a:lstStyle/>
          <a:p>
            <a:pPr algn="ctr"/>
            <a:r>
              <a:rPr lang="en-US" sz="2400" b="1" dirty="0"/>
              <a:t>40%</a:t>
            </a:r>
          </a:p>
        </p:txBody>
      </p:sp>
      <p:sp>
        <p:nvSpPr>
          <p:cNvPr id="27" name="TextBox 26">
            <a:extLst>
              <a:ext uri="{FF2B5EF4-FFF2-40B4-BE49-F238E27FC236}">
                <a16:creationId xmlns:a16="http://schemas.microsoft.com/office/drawing/2014/main" id="{630A4CB6-7D59-6A86-7769-EDA3CDB5B2A0}"/>
              </a:ext>
            </a:extLst>
          </p:cNvPr>
          <p:cNvSpPr txBox="1"/>
          <p:nvPr/>
        </p:nvSpPr>
        <p:spPr>
          <a:xfrm>
            <a:off x="7037070" y="5174821"/>
            <a:ext cx="982980" cy="461665"/>
          </a:xfrm>
          <a:prstGeom prst="rect">
            <a:avLst/>
          </a:prstGeom>
          <a:noFill/>
        </p:spPr>
        <p:txBody>
          <a:bodyPr wrap="square" rtlCol="0">
            <a:spAutoFit/>
          </a:bodyPr>
          <a:lstStyle/>
          <a:p>
            <a:pPr algn="ctr"/>
            <a:r>
              <a:rPr lang="en-US" sz="2400" b="1" dirty="0"/>
              <a:t>28%</a:t>
            </a:r>
          </a:p>
        </p:txBody>
      </p:sp>
      <p:sp>
        <p:nvSpPr>
          <p:cNvPr id="28" name="TextBox 27">
            <a:extLst>
              <a:ext uri="{FF2B5EF4-FFF2-40B4-BE49-F238E27FC236}">
                <a16:creationId xmlns:a16="http://schemas.microsoft.com/office/drawing/2014/main" id="{5031C135-EA75-B662-F823-9EDEA5D2351E}"/>
              </a:ext>
            </a:extLst>
          </p:cNvPr>
          <p:cNvSpPr txBox="1"/>
          <p:nvPr/>
        </p:nvSpPr>
        <p:spPr>
          <a:xfrm>
            <a:off x="7042620" y="3863405"/>
            <a:ext cx="982980" cy="461665"/>
          </a:xfrm>
          <a:prstGeom prst="rect">
            <a:avLst/>
          </a:prstGeom>
          <a:noFill/>
        </p:spPr>
        <p:txBody>
          <a:bodyPr wrap="square" rtlCol="0">
            <a:spAutoFit/>
          </a:bodyPr>
          <a:lstStyle/>
          <a:p>
            <a:pPr algn="ctr"/>
            <a:r>
              <a:rPr lang="en-US" sz="2400" b="1" dirty="0"/>
              <a:t>30%</a:t>
            </a:r>
          </a:p>
        </p:txBody>
      </p:sp>
      <p:sp>
        <p:nvSpPr>
          <p:cNvPr id="29" name="TextBox 28">
            <a:extLst>
              <a:ext uri="{FF2B5EF4-FFF2-40B4-BE49-F238E27FC236}">
                <a16:creationId xmlns:a16="http://schemas.microsoft.com/office/drawing/2014/main" id="{413A4456-F3DC-B76C-4A75-742CC9A11F1B}"/>
              </a:ext>
            </a:extLst>
          </p:cNvPr>
          <p:cNvSpPr txBox="1"/>
          <p:nvPr/>
        </p:nvSpPr>
        <p:spPr>
          <a:xfrm>
            <a:off x="9738029" y="3891262"/>
            <a:ext cx="982980" cy="461665"/>
          </a:xfrm>
          <a:prstGeom prst="rect">
            <a:avLst/>
          </a:prstGeom>
          <a:noFill/>
        </p:spPr>
        <p:txBody>
          <a:bodyPr wrap="square" rtlCol="0">
            <a:spAutoFit/>
          </a:bodyPr>
          <a:lstStyle/>
          <a:p>
            <a:pPr algn="ctr"/>
            <a:r>
              <a:rPr lang="en-US" sz="2400" b="1" dirty="0"/>
              <a:t>26%</a:t>
            </a:r>
          </a:p>
        </p:txBody>
      </p:sp>
      <p:sp>
        <p:nvSpPr>
          <p:cNvPr id="30" name="TextBox 29">
            <a:extLst>
              <a:ext uri="{FF2B5EF4-FFF2-40B4-BE49-F238E27FC236}">
                <a16:creationId xmlns:a16="http://schemas.microsoft.com/office/drawing/2014/main" id="{BAD8614F-523E-4671-52EB-416AA493CCF5}"/>
              </a:ext>
            </a:extLst>
          </p:cNvPr>
          <p:cNvSpPr txBox="1"/>
          <p:nvPr/>
        </p:nvSpPr>
        <p:spPr>
          <a:xfrm>
            <a:off x="9738029" y="5152555"/>
            <a:ext cx="982980" cy="461665"/>
          </a:xfrm>
          <a:prstGeom prst="rect">
            <a:avLst/>
          </a:prstGeom>
          <a:noFill/>
        </p:spPr>
        <p:txBody>
          <a:bodyPr wrap="square" rtlCol="0">
            <a:spAutoFit/>
          </a:bodyPr>
          <a:lstStyle/>
          <a:p>
            <a:pPr algn="ctr"/>
            <a:r>
              <a:rPr lang="en-US" sz="2400" b="1" dirty="0"/>
              <a:t>26%</a:t>
            </a:r>
          </a:p>
        </p:txBody>
      </p:sp>
      <p:sp>
        <p:nvSpPr>
          <p:cNvPr id="32" name="TextBox 31">
            <a:extLst>
              <a:ext uri="{FF2B5EF4-FFF2-40B4-BE49-F238E27FC236}">
                <a16:creationId xmlns:a16="http://schemas.microsoft.com/office/drawing/2014/main" id="{C92F56E3-2D14-DC13-191D-657C892A6046}"/>
              </a:ext>
            </a:extLst>
          </p:cNvPr>
          <p:cNvSpPr txBox="1"/>
          <p:nvPr/>
        </p:nvSpPr>
        <p:spPr>
          <a:xfrm>
            <a:off x="2258999" y="1530366"/>
            <a:ext cx="7970520" cy="584775"/>
          </a:xfrm>
          <a:prstGeom prst="rect">
            <a:avLst/>
          </a:prstGeom>
          <a:solidFill>
            <a:schemeClr val="bg1"/>
          </a:solidFill>
          <a:ln>
            <a:noFill/>
          </a:ln>
        </p:spPr>
        <p:txBody>
          <a:bodyPr wrap="square" rtlCol="0">
            <a:spAutoFit/>
          </a:bodyPr>
          <a:lstStyle/>
          <a:p>
            <a:r>
              <a:rPr lang="en-US" sz="3200" b="1" dirty="0"/>
              <a:t>Average VHD Change Compared with No IMT</a:t>
            </a:r>
          </a:p>
        </p:txBody>
      </p:sp>
      <p:sp>
        <p:nvSpPr>
          <p:cNvPr id="31" name="TextBox 30">
            <a:extLst>
              <a:ext uri="{FF2B5EF4-FFF2-40B4-BE49-F238E27FC236}">
                <a16:creationId xmlns:a16="http://schemas.microsoft.com/office/drawing/2014/main" id="{9DAD2C9B-46D0-868F-FA5C-1556DE9B09A6}"/>
              </a:ext>
            </a:extLst>
          </p:cNvPr>
          <p:cNvSpPr txBox="1"/>
          <p:nvPr/>
        </p:nvSpPr>
        <p:spPr>
          <a:xfrm>
            <a:off x="2258999" y="1528768"/>
            <a:ext cx="7970520" cy="584775"/>
          </a:xfrm>
          <a:prstGeom prst="rect">
            <a:avLst/>
          </a:prstGeom>
          <a:solidFill>
            <a:schemeClr val="bg1"/>
          </a:solidFill>
          <a:ln>
            <a:noFill/>
          </a:ln>
        </p:spPr>
        <p:txBody>
          <a:bodyPr wrap="square" rtlCol="0">
            <a:spAutoFit/>
          </a:bodyPr>
          <a:lstStyle/>
          <a:p>
            <a:r>
              <a:rPr lang="en-US" sz="3200" b="1" dirty="0"/>
              <a:t>Average VHD Change Compared with Baseline</a:t>
            </a:r>
          </a:p>
        </p:txBody>
      </p:sp>
    </p:spTree>
    <p:extLst>
      <p:ext uri="{BB962C8B-B14F-4D97-AF65-F5344CB8AC3E}">
        <p14:creationId xmlns:p14="http://schemas.microsoft.com/office/powerpoint/2010/main" val="362847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9"/>
                                        </p:tgtEl>
                                      </p:cBhvr>
                                    </p:animEffect>
                                    <p:set>
                                      <p:cBhvr>
                                        <p:cTn id="37" dur="1" fill="hold">
                                          <p:stCondLst>
                                            <p:cond delay="499"/>
                                          </p:stCondLst>
                                        </p:cTn>
                                        <p:tgtEl>
                                          <p:spTgt spid="2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3"/>
                                        </p:tgtEl>
                                      </p:cBhvr>
                                    </p:animEffect>
                                    <p:set>
                                      <p:cBhvr>
                                        <p:cTn id="66" dur="1" fill="hold">
                                          <p:stCondLst>
                                            <p:cond delay="499"/>
                                          </p:stCondLst>
                                        </p:cTn>
                                        <p:tgtEl>
                                          <p:spTgt spid="13"/>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5"/>
                                        </p:tgtEl>
                                      </p:cBhvr>
                                    </p:animEffect>
                                    <p:set>
                                      <p:cBhvr>
                                        <p:cTn id="72" dur="1" fill="hold">
                                          <p:stCondLst>
                                            <p:cond delay="499"/>
                                          </p:stCondLst>
                                        </p:cTn>
                                        <p:tgtEl>
                                          <p:spTgt spid="15"/>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0"/>
                                        </p:tgtEl>
                                      </p:cBhvr>
                                    </p:animEffect>
                                    <p:set>
                                      <p:cBhvr>
                                        <p:cTn id="75" dur="1" fill="hold">
                                          <p:stCondLst>
                                            <p:cond delay="499"/>
                                          </p:stCondLst>
                                        </p:cTn>
                                        <p:tgtEl>
                                          <p:spTgt spid="20"/>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8"/>
                                        </p:tgtEl>
                                      </p:cBhvr>
                                    </p:animEffect>
                                    <p:set>
                                      <p:cBhvr>
                                        <p:cTn id="78" dur="1" fill="hold">
                                          <p:stCondLst>
                                            <p:cond delay="499"/>
                                          </p:stCondLst>
                                        </p:cTn>
                                        <p:tgtEl>
                                          <p:spTgt spid="18"/>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32"/>
                                        </p:tgtEl>
                                      </p:cBhvr>
                                    </p:animEffect>
                                    <p:set>
                                      <p:cBhvr>
                                        <p:cTn id="81" dur="1" fill="hold">
                                          <p:stCondLst>
                                            <p:cond delay="499"/>
                                          </p:stCondLst>
                                        </p:cTn>
                                        <p:tgtEl>
                                          <p:spTgt spid="32"/>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animBg="1"/>
      <p:bldP spid="13" grpId="1" animBg="1"/>
      <p:bldP spid="14" grpId="0"/>
      <p:bldP spid="14" grpId="1"/>
      <p:bldP spid="15" grpId="0" animBg="1"/>
      <p:bldP spid="15" grpId="1" animBg="1"/>
      <p:bldP spid="17" grpId="0"/>
      <p:bldP spid="17" grpId="1"/>
      <p:bldP spid="18" grpId="0" animBg="1"/>
      <p:bldP spid="18" grpId="1" animBg="1"/>
      <p:bldP spid="20" grpId="0"/>
      <p:bldP spid="20" grpId="1"/>
      <p:bldP spid="21" grpId="0" animBg="1"/>
      <p:bldP spid="22" grpId="0"/>
      <p:bldP spid="23" grpId="0" animBg="1"/>
      <p:bldP spid="24" grpId="0"/>
      <p:bldP spid="25" grpId="0"/>
      <p:bldP spid="26" grpId="0"/>
      <p:bldP spid="27" grpId="0"/>
      <p:bldP spid="28" grpId="0"/>
      <p:bldP spid="29" grpId="0"/>
      <p:bldP spid="30" grpId="0"/>
      <p:bldP spid="32" grpId="0" animBg="1"/>
      <p:bldP spid="32" grpId="1"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sz="2800" dirty="0"/>
              <a:t>Results – Network Delay Distribution</a:t>
            </a:r>
          </a:p>
        </p:txBody>
      </p:sp>
      <p:pic>
        <p:nvPicPr>
          <p:cNvPr id="11" name="Picture 10">
            <a:extLst>
              <a:ext uri="{FF2B5EF4-FFF2-40B4-BE49-F238E27FC236}">
                <a16:creationId xmlns:a16="http://schemas.microsoft.com/office/drawing/2014/main" id="{56ACC7A5-80E7-4E54-81DD-C1A11DB75DB8}"/>
              </a:ext>
            </a:extLst>
          </p:cNvPr>
          <p:cNvPicPr>
            <a:picLocks noChangeAspect="1"/>
          </p:cNvPicPr>
          <p:nvPr/>
        </p:nvPicPr>
        <p:blipFill>
          <a:blip r:embed="rId3"/>
          <a:srcRect/>
          <a:stretch/>
        </p:blipFill>
        <p:spPr>
          <a:xfrm>
            <a:off x="2021415" y="1553949"/>
            <a:ext cx="8149166" cy="5023578"/>
          </a:xfrm>
          <a:prstGeom prst="rect">
            <a:avLst/>
          </a:prstGeom>
        </p:spPr>
      </p:pic>
      <p:sp>
        <p:nvSpPr>
          <p:cNvPr id="12" name="TextBox 11">
            <a:extLst>
              <a:ext uri="{FF2B5EF4-FFF2-40B4-BE49-F238E27FC236}">
                <a16:creationId xmlns:a16="http://schemas.microsoft.com/office/drawing/2014/main" id="{0DAEA603-D651-5CA3-E998-90143F152E6C}"/>
              </a:ext>
            </a:extLst>
          </p:cNvPr>
          <p:cNvSpPr txBox="1"/>
          <p:nvPr/>
        </p:nvSpPr>
        <p:spPr>
          <a:xfrm>
            <a:off x="3897084" y="1089473"/>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Network Delay Distribution</a:t>
            </a:r>
          </a:p>
        </p:txBody>
      </p:sp>
    </p:spTree>
    <p:extLst>
      <p:ext uri="{BB962C8B-B14F-4D97-AF65-F5344CB8AC3E}">
        <p14:creationId xmlns:p14="http://schemas.microsoft.com/office/powerpoint/2010/main" val="1453966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Results – IMT Travel</a:t>
            </a:r>
          </a:p>
        </p:txBody>
      </p:sp>
      <p:sp>
        <p:nvSpPr>
          <p:cNvPr id="12" name="TextBox 11">
            <a:extLst>
              <a:ext uri="{FF2B5EF4-FFF2-40B4-BE49-F238E27FC236}">
                <a16:creationId xmlns:a16="http://schemas.microsoft.com/office/drawing/2014/main" id="{0DAEA603-D651-5CA3-E998-90143F152E6C}"/>
              </a:ext>
            </a:extLst>
          </p:cNvPr>
          <p:cNvSpPr txBox="1"/>
          <p:nvPr/>
        </p:nvSpPr>
        <p:spPr>
          <a:xfrm>
            <a:off x="1002267" y="1063889"/>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Average Distance Traveled</a:t>
            </a:r>
          </a:p>
        </p:txBody>
      </p:sp>
      <p:pic>
        <p:nvPicPr>
          <p:cNvPr id="4" name="Picture 3" descr="A graph of number of incident&#10;&#10;Description automatically generated">
            <a:extLst>
              <a:ext uri="{FF2B5EF4-FFF2-40B4-BE49-F238E27FC236}">
                <a16:creationId xmlns:a16="http://schemas.microsoft.com/office/drawing/2014/main" id="{014418ED-82C5-1930-AD14-BCDD3C0C55E9}"/>
              </a:ext>
            </a:extLst>
          </p:cNvPr>
          <p:cNvPicPr>
            <a:picLocks noChangeAspect="1"/>
          </p:cNvPicPr>
          <p:nvPr/>
        </p:nvPicPr>
        <p:blipFill>
          <a:blip r:embed="rId3"/>
          <a:stretch>
            <a:fillRect/>
          </a:stretch>
        </p:blipFill>
        <p:spPr>
          <a:xfrm>
            <a:off x="320252" y="1525554"/>
            <a:ext cx="5775748" cy="3566160"/>
          </a:xfrm>
          <a:prstGeom prst="rect">
            <a:avLst/>
          </a:prstGeom>
          <a:ln w="12700">
            <a:solidFill>
              <a:srgbClr val="AFBDDB"/>
            </a:solidFill>
          </a:ln>
        </p:spPr>
      </p:pic>
      <p:pic>
        <p:nvPicPr>
          <p:cNvPr id="8" name="Picture 7" descr="A graph with numbers and dots&#10;&#10;Description automatically generated">
            <a:extLst>
              <a:ext uri="{FF2B5EF4-FFF2-40B4-BE49-F238E27FC236}">
                <a16:creationId xmlns:a16="http://schemas.microsoft.com/office/drawing/2014/main" id="{18163F9F-0424-44BD-63D6-8917AC15117C}"/>
              </a:ext>
            </a:extLst>
          </p:cNvPr>
          <p:cNvPicPr>
            <a:picLocks noChangeAspect="1"/>
          </p:cNvPicPr>
          <p:nvPr/>
        </p:nvPicPr>
        <p:blipFill>
          <a:blip r:embed="rId4"/>
          <a:stretch>
            <a:fillRect/>
          </a:stretch>
        </p:blipFill>
        <p:spPr>
          <a:xfrm>
            <a:off x="6251038" y="1525554"/>
            <a:ext cx="5775748" cy="3566160"/>
          </a:xfrm>
          <a:prstGeom prst="rect">
            <a:avLst/>
          </a:prstGeom>
          <a:ln w="12700">
            <a:solidFill>
              <a:srgbClr val="94D4C0"/>
            </a:solidFill>
          </a:ln>
        </p:spPr>
      </p:pic>
      <p:sp>
        <p:nvSpPr>
          <p:cNvPr id="9" name="TextBox 8">
            <a:extLst>
              <a:ext uri="{FF2B5EF4-FFF2-40B4-BE49-F238E27FC236}">
                <a16:creationId xmlns:a16="http://schemas.microsoft.com/office/drawing/2014/main" id="{C81CD6E8-BB33-4469-DB6C-A37C316905C8}"/>
              </a:ext>
            </a:extLst>
          </p:cNvPr>
          <p:cNvSpPr txBox="1"/>
          <p:nvPr/>
        </p:nvSpPr>
        <p:spPr>
          <a:xfrm>
            <a:off x="6939998" y="1063888"/>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Average Time Traveled</a:t>
            </a:r>
          </a:p>
        </p:txBody>
      </p:sp>
      <p:graphicFrame>
        <p:nvGraphicFramePr>
          <p:cNvPr id="13" name="Table 12">
            <a:extLst>
              <a:ext uri="{FF2B5EF4-FFF2-40B4-BE49-F238E27FC236}">
                <a16:creationId xmlns:a16="http://schemas.microsoft.com/office/drawing/2014/main" id="{ECA8BF6B-91D7-6600-B271-6E56DBC6BCFC}"/>
              </a:ext>
            </a:extLst>
          </p:cNvPr>
          <p:cNvGraphicFramePr>
            <a:graphicFrameLocks noGrp="1"/>
          </p:cNvGraphicFramePr>
          <p:nvPr>
            <p:extLst>
              <p:ext uri="{D42A27DB-BD31-4B8C-83A1-F6EECF244321}">
                <p14:modId xmlns:p14="http://schemas.microsoft.com/office/powerpoint/2010/main" val="3609496626"/>
              </p:ext>
            </p:extLst>
          </p:nvPr>
        </p:nvGraphicFramePr>
        <p:xfrm>
          <a:off x="320252" y="5237851"/>
          <a:ext cx="5775748" cy="1483360"/>
        </p:xfrm>
        <a:graphic>
          <a:graphicData uri="http://schemas.openxmlformats.org/drawingml/2006/table">
            <a:tbl>
              <a:tblPr firstRow="1" bandRow="1">
                <a:tableStyleId>{69012ECD-51FC-41F1-AA8D-1B2483CD663E}</a:tableStyleId>
              </a:tblPr>
              <a:tblGrid>
                <a:gridCol w="2887874">
                  <a:extLst>
                    <a:ext uri="{9D8B030D-6E8A-4147-A177-3AD203B41FA5}">
                      <a16:colId xmlns:a16="http://schemas.microsoft.com/office/drawing/2014/main" val="1840366554"/>
                    </a:ext>
                  </a:extLst>
                </a:gridCol>
                <a:gridCol w="2887874">
                  <a:extLst>
                    <a:ext uri="{9D8B030D-6E8A-4147-A177-3AD203B41FA5}">
                      <a16:colId xmlns:a16="http://schemas.microsoft.com/office/drawing/2014/main" val="2851936061"/>
                    </a:ext>
                  </a:extLst>
                </a:gridCol>
              </a:tblGrid>
              <a:tr h="370840">
                <a:tc gridSpan="2">
                  <a:txBody>
                    <a:bodyPr/>
                    <a:lstStyle/>
                    <a:p>
                      <a:pPr algn="ctr"/>
                      <a:r>
                        <a:rPr lang="en-US" dirty="0">
                          <a:solidFill>
                            <a:schemeClr val="bg1"/>
                          </a:solidFill>
                        </a:rPr>
                        <a:t>Total Travel Distance (Miles)</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solidFill>
                      <a:srgbClr val="95A7CF"/>
                    </a:solidFill>
                  </a:tcPr>
                </a:tc>
                <a:tc hMerge="1">
                  <a:txBody>
                    <a:bodyPr/>
                    <a:lstStyle/>
                    <a:p>
                      <a:endParaRPr lang="en-US" dirty="0"/>
                    </a:p>
                  </a:txBody>
                  <a:tcPr/>
                </a:tc>
                <a:extLst>
                  <a:ext uri="{0D108BD9-81ED-4DB2-BD59-A6C34878D82A}">
                    <a16:rowId xmlns:a16="http://schemas.microsoft.com/office/drawing/2014/main" val="2977523322"/>
                  </a:ext>
                </a:extLst>
              </a:tr>
              <a:tr h="370840">
                <a:tc>
                  <a:txBody>
                    <a:bodyPr/>
                    <a:lstStyle/>
                    <a:p>
                      <a:pPr algn="r"/>
                      <a:r>
                        <a:rPr lang="en-US" dirty="0"/>
                        <a:t>20 IMT</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tc>
                  <a:txBody>
                    <a:bodyPr/>
                    <a:lstStyle/>
                    <a:p>
                      <a:r>
                        <a:rPr lang="en-US" dirty="0"/>
                        <a:t>5254</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extLst>
                  <a:ext uri="{0D108BD9-81ED-4DB2-BD59-A6C34878D82A}">
                    <a16:rowId xmlns:a16="http://schemas.microsoft.com/office/drawing/2014/main" val="2709778380"/>
                  </a:ext>
                </a:extLst>
              </a:tr>
              <a:tr h="370840">
                <a:tc>
                  <a:txBody>
                    <a:bodyPr/>
                    <a:lstStyle/>
                    <a:p>
                      <a:pPr algn="r"/>
                      <a:r>
                        <a:rPr lang="en-US" dirty="0"/>
                        <a:t>30 IMT</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solidFill>
                      <a:schemeClr val="bg1">
                        <a:lumMod val="95000"/>
                      </a:schemeClr>
                    </a:solidFill>
                  </a:tcPr>
                </a:tc>
                <a:tc>
                  <a:txBody>
                    <a:bodyPr/>
                    <a:lstStyle/>
                    <a:p>
                      <a:r>
                        <a:rPr lang="en-US" dirty="0"/>
                        <a:t>3864</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5489536"/>
                  </a:ext>
                </a:extLst>
              </a:tr>
              <a:tr h="370840">
                <a:tc>
                  <a:txBody>
                    <a:bodyPr/>
                    <a:lstStyle/>
                    <a:p>
                      <a:pPr algn="r"/>
                      <a:r>
                        <a:rPr lang="en-US" dirty="0"/>
                        <a:t>Difference</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tc>
                  <a:txBody>
                    <a:bodyPr/>
                    <a:lstStyle/>
                    <a:p>
                      <a:r>
                        <a:rPr lang="en-US" dirty="0"/>
                        <a:t>1390</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extLst>
                  <a:ext uri="{0D108BD9-81ED-4DB2-BD59-A6C34878D82A}">
                    <a16:rowId xmlns:a16="http://schemas.microsoft.com/office/drawing/2014/main" val="118377199"/>
                  </a:ext>
                </a:extLst>
              </a:tr>
            </a:tbl>
          </a:graphicData>
        </a:graphic>
      </p:graphicFrame>
      <p:graphicFrame>
        <p:nvGraphicFramePr>
          <p:cNvPr id="14" name="Table 13">
            <a:extLst>
              <a:ext uri="{FF2B5EF4-FFF2-40B4-BE49-F238E27FC236}">
                <a16:creationId xmlns:a16="http://schemas.microsoft.com/office/drawing/2014/main" id="{5FF58782-3F0D-1267-7DE1-C93C3D5480C1}"/>
              </a:ext>
            </a:extLst>
          </p:cNvPr>
          <p:cNvGraphicFramePr>
            <a:graphicFrameLocks noGrp="1"/>
          </p:cNvGraphicFramePr>
          <p:nvPr>
            <p:extLst>
              <p:ext uri="{D42A27DB-BD31-4B8C-83A1-F6EECF244321}">
                <p14:modId xmlns:p14="http://schemas.microsoft.com/office/powerpoint/2010/main" val="3224069939"/>
              </p:ext>
            </p:extLst>
          </p:nvPr>
        </p:nvGraphicFramePr>
        <p:xfrm>
          <a:off x="6251038" y="5237851"/>
          <a:ext cx="5775748" cy="1483360"/>
        </p:xfrm>
        <a:graphic>
          <a:graphicData uri="http://schemas.openxmlformats.org/drawingml/2006/table">
            <a:tbl>
              <a:tblPr firstRow="1" bandRow="1">
                <a:tableStyleId>{69012ECD-51FC-41F1-AA8D-1B2483CD663E}</a:tableStyleId>
              </a:tblPr>
              <a:tblGrid>
                <a:gridCol w="2887874">
                  <a:extLst>
                    <a:ext uri="{9D8B030D-6E8A-4147-A177-3AD203B41FA5}">
                      <a16:colId xmlns:a16="http://schemas.microsoft.com/office/drawing/2014/main" val="1840366554"/>
                    </a:ext>
                  </a:extLst>
                </a:gridCol>
                <a:gridCol w="2887874">
                  <a:extLst>
                    <a:ext uri="{9D8B030D-6E8A-4147-A177-3AD203B41FA5}">
                      <a16:colId xmlns:a16="http://schemas.microsoft.com/office/drawing/2014/main" val="2851936061"/>
                    </a:ext>
                  </a:extLst>
                </a:gridCol>
              </a:tblGrid>
              <a:tr h="370840">
                <a:tc gridSpan="2">
                  <a:txBody>
                    <a:bodyPr/>
                    <a:lstStyle/>
                    <a:p>
                      <a:pPr algn="ctr"/>
                      <a:r>
                        <a:rPr lang="en-US" dirty="0">
                          <a:solidFill>
                            <a:schemeClr val="bg1"/>
                          </a:solidFill>
                        </a:rPr>
                        <a:t>Total Travel Time (Hours)</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solidFill>
                      <a:srgbClr val="7CCAB2"/>
                    </a:solidFill>
                  </a:tcPr>
                </a:tc>
                <a:tc hMerge="1">
                  <a:txBody>
                    <a:bodyPr/>
                    <a:lstStyle/>
                    <a:p>
                      <a:endParaRPr lang="en-US" dirty="0"/>
                    </a:p>
                  </a:txBody>
                  <a:tcPr/>
                </a:tc>
                <a:extLst>
                  <a:ext uri="{0D108BD9-81ED-4DB2-BD59-A6C34878D82A}">
                    <a16:rowId xmlns:a16="http://schemas.microsoft.com/office/drawing/2014/main" val="2977523322"/>
                  </a:ext>
                </a:extLst>
              </a:tr>
              <a:tr h="370840">
                <a:tc>
                  <a:txBody>
                    <a:bodyPr/>
                    <a:lstStyle/>
                    <a:p>
                      <a:pPr algn="r"/>
                      <a:r>
                        <a:rPr lang="en-US" dirty="0"/>
                        <a:t>20 IMT</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tc>
                  <a:txBody>
                    <a:bodyPr/>
                    <a:lstStyle/>
                    <a:p>
                      <a:r>
                        <a:rPr lang="en-US" dirty="0"/>
                        <a:t>463</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extLst>
                  <a:ext uri="{0D108BD9-81ED-4DB2-BD59-A6C34878D82A}">
                    <a16:rowId xmlns:a16="http://schemas.microsoft.com/office/drawing/2014/main" val="2709778380"/>
                  </a:ext>
                </a:extLst>
              </a:tr>
              <a:tr h="370840">
                <a:tc>
                  <a:txBody>
                    <a:bodyPr/>
                    <a:lstStyle/>
                    <a:p>
                      <a:pPr algn="r"/>
                      <a:r>
                        <a:rPr lang="en-US" dirty="0"/>
                        <a:t>30 IMT</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solidFill>
                      <a:schemeClr val="bg1">
                        <a:lumMod val="95000"/>
                      </a:schemeClr>
                    </a:solidFill>
                  </a:tcPr>
                </a:tc>
                <a:tc>
                  <a:txBody>
                    <a:bodyPr/>
                    <a:lstStyle/>
                    <a:p>
                      <a:r>
                        <a:rPr lang="en-US" dirty="0"/>
                        <a:t>394</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5489536"/>
                  </a:ext>
                </a:extLst>
              </a:tr>
              <a:tr h="370840">
                <a:tc>
                  <a:txBody>
                    <a:bodyPr/>
                    <a:lstStyle/>
                    <a:p>
                      <a:pPr algn="r"/>
                      <a:r>
                        <a:rPr lang="en-US" dirty="0"/>
                        <a:t>Difference</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tc>
                  <a:txBody>
                    <a:bodyPr/>
                    <a:lstStyle/>
                    <a:p>
                      <a:r>
                        <a:rPr lang="en-US" dirty="0"/>
                        <a:t>69</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extLst>
                  <a:ext uri="{0D108BD9-81ED-4DB2-BD59-A6C34878D82A}">
                    <a16:rowId xmlns:a16="http://schemas.microsoft.com/office/drawing/2014/main" val="118377199"/>
                  </a:ext>
                </a:extLst>
              </a:tr>
            </a:tbl>
          </a:graphicData>
        </a:graphic>
      </p:graphicFrame>
    </p:spTree>
    <p:extLst>
      <p:ext uri="{BB962C8B-B14F-4D97-AF65-F5344CB8AC3E}">
        <p14:creationId xmlns:p14="http://schemas.microsoft.com/office/powerpoint/2010/main" val="1948063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Results – IMT Arrival</a:t>
            </a:r>
          </a:p>
        </p:txBody>
      </p:sp>
      <p:graphicFrame>
        <p:nvGraphicFramePr>
          <p:cNvPr id="5" name="Table 4">
            <a:extLst>
              <a:ext uri="{FF2B5EF4-FFF2-40B4-BE49-F238E27FC236}">
                <a16:creationId xmlns:a16="http://schemas.microsoft.com/office/drawing/2014/main" id="{266FEF8F-3B4B-F3CD-CE1D-5898DCF279C1}"/>
              </a:ext>
            </a:extLst>
          </p:cNvPr>
          <p:cNvGraphicFramePr>
            <a:graphicFrameLocks noGrp="1"/>
          </p:cNvGraphicFramePr>
          <p:nvPr>
            <p:extLst>
              <p:ext uri="{D42A27DB-BD31-4B8C-83A1-F6EECF244321}">
                <p14:modId xmlns:p14="http://schemas.microsoft.com/office/powerpoint/2010/main" val="3515351377"/>
              </p:ext>
            </p:extLst>
          </p:nvPr>
        </p:nvGraphicFramePr>
        <p:xfrm>
          <a:off x="838200" y="1238709"/>
          <a:ext cx="5257799" cy="2007870"/>
        </p:xfrm>
        <a:graphic>
          <a:graphicData uri="http://schemas.openxmlformats.org/drawingml/2006/table">
            <a:tbl>
              <a:tblPr>
                <a:tableStyleId>{9D7B26C5-4107-4FEC-AEDC-1716B250A1EF}</a:tableStyleId>
              </a:tblPr>
              <a:tblGrid>
                <a:gridCol w="1442151">
                  <a:extLst>
                    <a:ext uri="{9D8B030D-6E8A-4147-A177-3AD203B41FA5}">
                      <a16:colId xmlns:a16="http://schemas.microsoft.com/office/drawing/2014/main" val="3272787019"/>
                    </a:ext>
                  </a:extLst>
                </a:gridCol>
                <a:gridCol w="1232087">
                  <a:extLst>
                    <a:ext uri="{9D8B030D-6E8A-4147-A177-3AD203B41FA5}">
                      <a16:colId xmlns:a16="http://schemas.microsoft.com/office/drawing/2014/main" val="3934862163"/>
                    </a:ext>
                  </a:extLst>
                </a:gridCol>
                <a:gridCol w="939475">
                  <a:extLst>
                    <a:ext uri="{9D8B030D-6E8A-4147-A177-3AD203B41FA5}">
                      <a16:colId xmlns:a16="http://schemas.microsoft.com/office/drawing/2014/main" val="520581790"/>
                    </a:ext>
                  </a:extLst>
                </a:gridCol>
                <a:gridCol w="822043">
                  <a:extLst>
                    <a:ext uri="{9D8B030D-6E8A-4147-A177-3AD203B41FA5}">
                      <a16:colId xmlns:a16="http://schemas.microsoft.com/office/drawing/2014/main" val="3517422545"/>
                    </a:ext>
                  </a:extLst>
                </a:gridCol>
                <a:gridCol w="822043">
                  <a:extLst>
                    <a:ext uri="{9D8B030D-6E8A-4147-A177-3AD203B41FA5}">
                      <a16:colId xmlns:a16="http://schemas.microsoft.com/office/drawing/2014/main" val="118002310"/>
                    </a:ext>
                  </a:extLst>
                </a:gridCol>
              </a:tblGrid>
              <a:tr h="331460">
                <a:tc gridSpan="5">
                  <a:txBody>
                    <a:bodyPr/>
                    <a:lstStyle/>
                    <a:p>
                      <a:pPr algn="ctr" fontAlgn="b"/>
                      <a:r>
                        <a:rPr lang="en-US" sz="2800" b="0" u="none" strike="noStrike" kern="1200" dirty="0">
                          <a:solidFill>
                            <a:schemeClr val="tx1">
                              <a:lumMod val="75000"/>
                              <a:lumOff val="25000"/>
                            </a:schemeClr>
                          </a:solidFill>
                          <a:effectLst/>
                          <a:latin typeface="+mn-lt"/>
                          <a:ea typeface="+mn-ea"/>
                          <a:cs typeface="+mn-cs"/>
                        </a:rPr>
                        <a:t>Average IMT Arrival Times (mins)</a:t>
                      </a:r>
                    </a:p>
                  </a:txBody>
                  <a:tcPr marL="9525" marR="9525" marT="9525" marB="0" anchor="ctr">
                    <a:lnL>
                      <a:noFill/>
                    </a:lnL>
                    <a:lnR>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2000" b="0" u="none" strike="noStrike" kern="1200" dirty="0">
                        <a:solidFill>
                          <a:schemeClr val="tx1">
                            <a:lumMod val="75000"/>
                            <a:lumOff val="25000"/>
                          </a:schemeClr>
                        </a:solidFill>
                        <a:effectLst/>
                        <a:latin typeface="+mn-lt"/>
                        <a:ea typeface="+mn-ea"/>
                        <a:cs typeface="+mn-cs"/>
                      </a:endParaRPr>
                    </a:p>
                  </a:txBody>
                  <a:tcPr marL="9525" marR="9525" marT="9525" marB="0" anchor="ctr">
                    <a:lnL>
                      <a:noFill/>
                    </a:lnL>
                    <a:lnR>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7922508"/>
                  </a:ext>
                </a:extLst>
              </a:tr>
              <a:tr h="267177">
                <a:tc>
                  <a:txBody>
                    <a:bodyPr/>
                    <a:lstStyle/>
                    <a:p>
                      <a:pPr algn="ctr" fontAlgn="b"/>
                      <a:r>
                        <a:rPr lang="en-US" sz="2000" b="1" u="none" strike="noStrike" dirty="0">
                          <a:effectLst/>
                        </a:rPr>
                        <a:t>Group</a:t>
                      </a:r>
                      <a:endParaRPr lang="en-US" sz="2000" b="1" i="0" u="none" strike="noStrike" dirty="0">
                        <a:solidFill>
                          <a:srgbClr val="000000"/>
                        </a:solidFill>
                        <a:effectLst/>
                        <a:latin typeface="Calibri" panose="020F0502020204030204" pitchFamily="34" charset="0"/>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All IMT</a:t>
                      </a:r>
                      <a:endParaRPr lang="en-US" sz="2000" b="1" i="0" u="none" strike="noStrike" dirty="0">
                        <a:solidFill>
                          <a:srgbClr val="000000"/>
                        </a:solidFill>
                        <a:effectLst/>
                        <a:latin typeface="Calibri" panose="020F0502020204030204" pitchFamily="34" charset="0"/>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1</a:t>
                      </a:r>
                      <a:r>
                        <a:rPr lang="en-US" sz="2000" b="1" u="none" strike="noStrike" baseline="30000" dirty="0">
                          <a:effectLst/>
                        </a:rPr>
                        <a:t>st</a:t>
                      </a:r>
                      <a:endParaRPr lang="en-US" sz="2000" b="1" u="none" strike="noStrike" dirty="0">
                        <a:effectLst/>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2</a:t>
                      </a:r>
                      <a:r>
                        <a:rPr lang="en-US" sz="2000" b="1" u="none" strike="noStrike" baseline="30000" dirty="0">
                          <a:effectLst/>
                        </a:rPr>
                        <a:t>nd</a:t>
                      </a:r>
                      <a:endParaRPr lang="en-US" sz="2000" b="1" u="none" strike="noStrike" dirty="0">
                        <a:effectLst/>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panose="020F0502020204030204" pitchFamily="34" charset="0"/>
                        </a:rPr>
                        <a:t>3</a:t>
                      </a:r>
                      <a:r>
                        <a:rPr lang="en-US" sz="2000" b="1" i="0" u="none" strike="noStrike" baseline="30000" dirty="0">
                          <a:solidFill>
                            <a:srgbClr val="000000"/>
                          </a:solidFill>
                          <a:effectLst/>
                          <a:latin typeface="Calibri" panose="020F0502020204030204" pitchFamily="34" charset="0"/>
                        </a:rPr>
                        <a:t>rd</a:t>
                      </a:r>
                      <a:endParaRPr lang="en-US" sz="2000" b="1" i="0" u="none" strike="noStrike" dirty="0">
                        <a:solidFill>
                          <a:srgbClr val="000000"/>
                        </a:solidFill>
                        <a:effectLst/>
                        <a:latin typeface="Calibri" panose="020F0502020204030204" pitchFamily="34" charset="0"/>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085783"/>
                  </a:ext>
                </a:extLst>
              </a:tr>
              <a:tr h="267177">
                <a:tc>
                  <a:txBody>
                    <a:bodyPr/>
                    <a:lstStyle/>
                    <a:p>
                      <a:pPr algn="ctr" fontAlgn="b"/>
                      <a:r>
                        <a:rPr lang="en-US" sz="2000" b="0" u="none" strike="noStrike" dirty="0">
                          <a:solidFill>
                            <a:srgbClr val="0070C0"/>
                          </a:solidFill>
                          <a:effectLst/>
                        </a:rPr>
                        <a:t>20 IMT</a:t>
                      </a:r>
                      <a:endParaRPr lang="en-US" sz="2000" b="0" i="0" u="none" strike="noStrike" dirty="0">
                        <a:solidFill>
                          <a:srgbClr val="0070C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rgbClr val="0070C0"/>
                          </a:solidFill>
                          <a:effectLst/>
                          <a:latin typeface="Calibri" panose="020F0502020204030204" pitchFamily="34" charset="0"/>
                        </a:rPr>
                        <a:t>15.0</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rgbClr val="0070C0"/>
                          </a:solidFill>
                          <a:effectLst/>
                          <a:latin typeface="Calibri" panose="020F0502020204030204" pitchFamily="34" charset="0"/>
                        </a:rPr>
                        <a:t>11.1</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rgbClr val="0070C0"/>
                          </a:solidFill>
                          <a:effectLst/>
                          <a:latin typeface="Calibri" panose="020F0502020204030204" pitchFamily="34" charset="0"/>
                        </a:rPr>
                        <a:t>21.1</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rgbClr val="0070C0"/>
                          </a:solidFill>
                          <a:effectLst/>
                          <a:latin typeface="Calibri" panose="020F0502020204030204" pitchFamily="34" charset="0"/>
                        </a:rPr>
                        <a:t>28.9</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108916711"/>
                  </a:ext>
                </a:extLst>
              </a:tr>
              <a:tr h="267177">
                <a:tc>
                  <a:txBody>
                    <a:bodyPr/>
                    <a:lstStyle/>
                    <a:p>
                      <a:pPr algn="ctr" fontAlgn="b"/>
                      <a:r>
                        <a:rPr lang="en-US" sz="2000" b="0" u="none" strike="noStrike" dirty="0">
                          <a:solidFill>
                            <a:srgbClr val="00B050"/>
                          </a:solidFill>
                          <a:effectLst/>
                        </a:rPr>
                        <a:t>30 IMT</a:t>
                      </a:r>
                      <a:endParaRPr lang="en-US" sz="2000" b="0" i="0" u="none" strike="noStrike" dirty="0">
                        <a:solidFill>
                          <a:srgbClr val="00B05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B050"/>
                          </a:solidFill>
                          <a:effectLst/>
                          <a:latin typeface="Calibri" panose="020F0502020204030204" pitchFamily="34" charset="0"/>
                        </a:rPr>
                        <a:t>11.0</a:t>
                      </a:r>
                    </a:p>
                  </a:txBody>
                  <a:tcPr marL="9525" marR="9525" marT="9525" marB="0" anchor="ctr"/>
                </a:tc>
                <a:tc>
                  <a:txBody>
                    <a:bodyPr/>
                    <a:lstStyle/>
                    <a:p>
                      <a:pPr algn="ctr" fontAlgn="b"/>
                      <a:r>
                        <a:rPr lang="en-US" sz="2000" b="0" i="0" u="none" strike="noStrike" dirty="0">
                          <a:solidFill>
                            <a:srgbClr val="00B050"/>
                          </a:solidFill>
                          <a:effectLst/>
                          <a:latin typeface="Calibri" panose="020F0502020204030204" pitchFamily="34" charset="0"/>
                        </a:rPr>
                        <a:t>8.9</a:t>
                      </a:r>
                    </a:p>
                  </a:txBody>
                  <a:tcPr marL="9525" marR="9525" marT="9525" marB="0" anchor="ctr"/>
                </a:tc>
                <a:tc>
                  <a:txBody>
                    <a:bodyPr/>
                    <a:lstStyle/>
                    <a:p>
                      <a:pPr algn="ctr" fontAlgn="b"/>
                      <a:r>
                        <a:rPr lang="en-US" sz="2000" b="0" i="0" u="none" strike="noStrike" dirty="0">
                          <a:solidFill>
                            <a:srgbClr val="00B050"/>
                          </a:solidFill>
                          <a:effectLst/>
                          <a:latin typeface="Calibri" panose="020F0502020204030204" pitchFamily="34" charset="0"/>
                        </a:rPr>
                        <a:t>13.2</a:t>
                      </a:r>
                    </a:p>
                  </a:txBody>
                  <a:tcPr marL="9525" marR="9525" marT="9525" marB="0" anchor="ctr"/>
                </a:tc>
                <a:tc>
                  <a:txBody>
                    <a:bodyPr/>
                    <a:lstStyle/>
                    <a:p>
                      <a:pPr algn="ctr" fontAlgn="b"/>
                      <a:r>
                        <a:rPr lang="en-US" sz="2000" b="0" i="0" u="none" strike="noStrike" dirty="0">
                          <a:solidFill>
                            <a:srgbClr val="00B050"/>
                          </a:solidFill>
                          <a:effectLst/>
                          <a:latin typeface="Calibri" panose="020F0502020204030204" pitchFamily="34" charset="0"/>
                        </a:rPr>
                        <a:t>21.2</a:t>
                      </a:r>
                    </a:p>
                  </a:txBody>
                  <a:tcPr marL="9525" marR="9525" marT="9525" marB="0" anchor="ctr"/>
                </a:tc>
                <a:extLst>
                  <a:ext uri="{0D108BD9-81ED-4DB2-BD59-A6C34878D82A}">
                    <a16:rowId xmlns:a16="http://schemas.microsoft.com/office/drawing/2014/main" val="1135086492"/>
                  </a:ext>
                </a:extLst>
              </a:tr>
              <a:tr h="267177">
                <a:tc>
                  <a:txBody>
                    <a:bodyPr/>
                    <a:lstStyle/>
                    <a:p>
                      <a:pPr algn="ctr" fontAlgn="b"/>
                      <a:r>
                        <a:rPr lang="en-US" sz="2000" b="0" i="0" u="none" strike="noStrike" dirty="0">
                          <a:solidFill>
                            <a:schemeClr val="tx1"/>
                          </a:solidFill>
                          <a:effectLst/>
                          <a:latin typeface="Calibri" panose="020F0502020204030204" pitchFamily="34" charset="0"/>
                        </a:rPr>
                        <a:t>Difference</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1" i="0" u="none" strike="noStrike" dirty="0">
                          <a:solidFill>
                            <a:schemeClr val="tx1"/>
                          </a:solidFill>
                          <a:effectLst/>
                          <a:latin typeface="Calibri" panose="020F0502020204030204" pitchFamily="34" charset="0"/>
                        </a:rPr>
                        <a:t>4.0</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2.2</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7.9</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7.7</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60155498"/>
                  </a:ext>
                </a:extLst>
              </a:tr>
              <a:tr h="267177">
                <a:tc>
                  <a:txBody>
                    <a:bodyPr/>
                    <a:lstStyle/>
                    <a:p>
                      <a:pPr algn="ctr" fontAlgn="b"/>
                      <a:r>
                        <a:rPr lang="en-US" sz="2000" u="none" strike="noStrike" dirty="0">
                          <a:solidFill>
                            <a:schemeClr val="tx1"/>
                          </a:solidFill>
                          <a:effectLst/>
                        </a:rPr>
                        <a:t># of Incidents</a:t>
                      </a:r>
                      <a:endParaRPr lang="en-US" sz="2000" b="0" i="0" u="none" strike="noStrike" dirty="0">
                        <a:solidFill>
                          <a:schemeClr val="tx1"/>
                        </a:solidFill>
                        <a:effectLst/>
                        <a:latin typeface="Calibri" panose="020F0502020204030204" pitchFamily="34" charset="0"/>
                      </a:endParaRP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280</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280</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116</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23</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extLst>
                  <a:ext uri="{0D108BD9-81ED-4DB2-BD59-A6C34878D82A}">
                    <a16:rowId xmlns:a16="http://schemas.microsoft.com/office/drawing/2014/main" val="4030858215"/>
                  </a:ext>
                </a:extLst>
              </a:tr>
            </a:tbl>
          </a:graphicData>
        </a:graphic>
      </p:graphicFrame>
      <p:sp>
        <p:nvSpPr>
          <p:cNvPr id="6" name="Content Placeholder 1">
            <a:extLst>
              <a:ext uri="{FF2B5EF4-FFF2-40B4-BE49-F238E27FC236}">
                <a16:creationId xmlns:a16="http://schemas.microsoft.com/office/drawing/2014/main" id="{44158E0B-B9D4-DF5F-FC86-C6343B9F2447}"/>
              </a:ext>
            </a:extLst>
          </p:cNvPr>
          <p:cNvSpPr>
            <a:spLocks noGrp="1"/>
          </p:cNvSpPr>
          <p:nvPr>
            <p:ph sz="half" idx="1"/>
          </p:nvPr>
        </p:nvSpPr>
        <p:spPr>
          <a:xfrm>
            <a:off x="838200" y="3451578"/>
            <a:ext cx="5257798" cy="2983089"/>
          </a:xfrm>
          <a:ln>
            <a:solidFill>
              <a:schemeClr val="tx1"/>
            </a:solidFill>
          </a:ln>
        </p:spPr>
        <p:txBody>
          <a:bodyPr anchor="ctr">
            <a:normAutofit/>
          </a:bodyPr>
          <a:lstStyle/>
          <a:p>
            <a:r>
              <a:rPr lang="en-US" sz="2200" dirty="0">
                <a:latin typeface="Söhne"/>
              </a:rPr>
              <a:t>The 20 IMT fleet's average arrival time is 15 minutes, consistent with the times reported by Schultz et al. (2023)</a:t>
            </a:r>
          </a:p>
          <a:p>
            <a:pPr>
              <a:spcBef>
                <a:spcPts val="1800"/>
              </a:spcBef>
            </a:pPr>
            <a:r>
              <a:rPr kumimoji="0" lang="en-US" sz="2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Hadfield et al. (2021) determined that every additional minute of IMT delay resulted in a $925 increase in EUC</a:t>
            </a:r>
          </a:p>
          <a:p>
            <a:pPr>
              <a:spcBef>
                <a:spcPts val="1800"/>
              </a:spcBef>
            </a:pPr>
            <a:r>
              <a:rPr kumimoji="0" lang="en-US" sz="2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4 min. improved RT </a:t>
            </a:r>
            <a:r>
              <a:rPr lang="en-US" sz="2200" u="none" strike="noStrike" dirty="0">
                <a:solidFill>
                  <a:schemeClr val="tx1">
                    <a:lumMod val="50000"/>
                    <a:lumOff val="50000"/>
                  </a:schemeClr>
                </a:solidFill>
                <a:effectLst/>
              </a:rPr>
              <a:t>→</a:t>
            </a:r>
            <a:r>
              <a:rPr lang="en-US" sz="2200" u="none" strike="noStrike" dirty="0">
                <a:solidFill>
                  <a:schemeClr val="tx1"/>
                </a:solidFill>
                <a:effectLst/>
              </a:rPr>
              <a:t> </a:t>
            </a:r>
            <a:r>
              <a:rPr kumimoji="0" lang="en-US" sz="2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$3,700 per incident</a:t>
            </a:r>
          </a:p>
        </p:txBody>
      </p:sp>
      <p:pic>
        <p:nvPicPr>
          <p:cNvPr id="2" name="Online Media 1" title="MATSim IMT">
            <a:hlinkClick r:id="" action="ppaction://media"/>
            <a:extLst>
              <a:ext uri="{FF2B5EF4-FFF2-40B4-BE49-F238E27FC236}">
                <a16:creationId xmlns:a16="http://schemas.microsoft.com/office/drawing/2014/main" id="{19997AD7-4B87-CA01-4674-CDEBD4F2A2AE}"/>
              </a:ext>
            </a:extLst>
          </p:cNvPr>
          <p:cNvPicPr>
            <a:picLocks noRot="1" noChangeAspect="1"/>
          </p:cNvPicPr>
          <p:nvPr>
            <a:videoFile r:link="rId1"/>
          </p:nvPr>
        </p:nvPicPr>
        <p:blipFill rotWithShape="1">
          <a:blip r:embed="rId4"/>
          <a:srcRect l="26855" r="17968"/>
          <a:stretch/>
        </p:blipFill>
        <p:spPr>
          <a:xfrm>
            <a:off x="7246620" y="1235918"/>
            <a:ext cx="3931920" cy="5344419"/>
          </a:xfrm>
          <a:prstGeom prst="rect">
            <a:avLst/>
          </a:prstGeom>
        </p:spPr>
      </p:pic>
    </p:spTree>
    <p:extLst>
      <p:ext uri="{BB962C8B-B14F-4D97-AF65-F5344CB8AC3E}">
        <p14:creationId xmlns:p14="http://schemas.microsoft.com/office/powerpoint/2010/main" val="313301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Conclusions</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03179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5992254" y="1325880"/>
            <a:ext cx="6058232" cy="4882121"/>
          </a:xfrm>
        </p:spPr>
        <p:txBody>
          <a:bodyPr vert="horz" lIns="91440" tIns="45720" rIns="91440" bIns="45720" rtlCol="0">
            <a:normAutofit/>
          </a:bodyPr>
          <a:lstStyle/>
          <a:p>
            <a:pPr>
              <a:lnSpc>
                <a:spcPct val="200000"/>
              </a:lnSpc>
              <a:spcBef>
                <a:spcPts val="0"/>
              </a:spcBef>
            </a:pPr>
            <a:r>
              <a:rPr lang="en-US" b="1" dirty="0"/>
              <a:t>Tool for Macro Analysis + System Optimization</a:t>
            </a:r>
          </a:p>
          <a:p>
            <a:pPr>
              <a:lnSpc>
                <a:spcPct val="200000"/>
              </a:lnSpc>
            </a:pPr>
            <a:r>
              <a:rPr lang="en-US" b="1" dirty="0"/>
              <a:t>IMT Expansion Analysis</a:t>
            </a:r>
          </a:p>
          <a:p>
            <a:pPr lvl="1">
              <a:lnSpc>
                <a:spcPct val="200000"/>
              </a:lnSpc>
            </a:pPr>
            <a:r>
              <a:rPr lang="en-US" b="1" dirty="0"/>
              <a:t>Reduce VHD</a:t>
            </a:r>
          </a:p>
          <a:p>
            <a:pPr lvl="1">
              <a:lnSpc>
                <a:spcPct val="200000"/>
              </a:lnSpc>
            </a:pPr>
            <a:r>
              <a:rPr lang="en-US" b="1" dirty="0"/>
              <a:t>Improve RT ~ 4 mins</a:t>
            </a:r>
          </a:p>
          <a:p>
            <a:pPr>
              <a:lnSpc>
                <a:spcPct val="200000"/>
              </a:lnSpc>
            </a:pPr>
            <a:r>
              <a:rPr lang="en-US" b="1" dirty="0"/>
              <a:t>Increased Incident Analysis</a:t>
            </a:r>
          </a:p>
          <a:p>
            <a:pPr>
              <a:lnSpc>
                <a:spcPct val="200000"/>
              </a:lnSpc>
            </a:pPr>
            <a:r>
              <a:rPr lang="en-US" b="1" dirty="0"/>
              <a:t>Model Explores ‘What-If’ Scenarios</a:t>
            </a:r>
          </a:p>
          <a:p>
            <a:pPr>
              <a:lnSpc>
                <a:spcPct val="200000"/>
              </a:lnSpc>
            </a:pPr>
            <a:r>
              <a:rPr lang="en-US" b="1" dirty="0"/>
              <a:t>Future: Optimize locations, operational hours</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Conclusions – Implications</a:t>
            </a:r>
          </a:p>
        </p:txBody>
      </p:sp>
      <p:graphicFrame>
        <p:nvGraphicFramePr>
          <p:cNvPr id="4" name="Content Placeholder 3">
            <a:extLst>
              <a:ext uri="{FF2B5EF4-FFF2-40B4-BE49-F238E27FC236}">
                <a16:creationId xmlns:a16="http://schemas.microsoft.com/office/drawing/2014/main" id="{A0613A6E-8464-AEBD-25F4-C71BCA176B50}"/>
              </a:ext>
            </a:extLst>
          </p:cNvPr>
          <p:cNvGraphicFramePr>
            <a:graphicFrameLocks/>
          </p:cNvGraphicFramePr>
          <p:nvPr>
            <p:extLst>
              <p:ext uri="{D42A27DB-BD31-4B8C-83A1-F6EECF244321}">
                <p14:modId xmlns:p14="http://schemas.microsoft.com/office/powerpoint/2010/main" val="3771192549"/>
              </p:ext>
            </p:extLst>
          </p:nvPr>
        </p:nvGraphicFramePr>
        <p:xfrm>
          <a:off x="485666" y="1432172"/>
          <a:ext cx="5157217" cy="4791457"/>
        </p:xfrm>
        <a:graphic>
          <a:graphicData uri="http://schemas.openxmlformats.org/drawingml/2006/table">
            <a:tbl>
              <a:tblPr firstRow="1" bandRow="1">
                <a:tableStyleId>{5C22544A-7EE6-4342-B048-85BDC9FD1C3A}</a:tableStyleId>
              </a:tblPr>
              <a:tblGrid>
                <a:gridCol w="1441613">
                  <a:extLst>
                    <a:ext uri="{9D8B030D-6E8A-4147-A177-3AD203B41FA5}">
                      <a16:colId xmlns:a16="http://schemas.microsoft.com/office/drawing/2014/main" val="2900037135"/>
                    </a:ext>
                  </a:extLst>
                </a:gridCol>
                <a:gridCol w="1857802">
                  <a:extLst>
                    <a:ext uri="{9D8B030D-6E8A-4147-A177-3AD203B41FA5}">
                      <a16:colId xmlns:a16="http://schemas.microsoft.com/office/drawing/2014/main" val="2567174025"/>
                    </a:ext>
                  </a:extLst>
                </a:gridCol>
                <a:gridCol w="1857802">
                  <a:extLst>
                    <a:ext uri="{9D8B030D-6E8A-4147-A177-3AD203B41FA5}">
                      <a16:colId xmlns:a16="http://schemas.microsoft.com/office/drawing/2014/main" val="2546622628"/>
                    </a:ext>
                  </a:extLst>
                </a:gridCol>
              </a:tblGrid>
              <a:tr h="73632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latin typeface="Helvetica" pitchFamily="2" charset="0"/>
                          <a:ea typeface="Open Sans" panose="020B0606030504020204" pitchFamily="34" charset="0"/>
                          <a:cs typeface="Open Sans" panose="020B0606030504020204" pitchFamily="34" charset="0"/>
                        </a:rPr>
                        <a:t>Average VHD Change Compared with No IMT</a:t>
                      </a:r>
                      <a:br>
                        <a:rPr lang="en-US" sz="2000" b="1" i="0" kern="1200" dirty="0">
                          <a:solidFill>
                            <a:srgbClr val="59595C"/>
                          </a:solidFill>
                          <a:latin typeface="Helvetica" pitchFamily="2" charset="0"/>
                          <a:ea typeface="Open Sans" panose="020B0606030504020204" pitchFamily="34" charset="0"/>
                          <a:cs typeface="Open Sans" panose="020B0606030504020204" pitchFamily="34" charset="0"/>
                        </a:rPr>
                      </a:br>
                      <a:r>
                        <a:rPr lang="en-US" sz="1800" b="1" i="0" kern="1200" dirty="0">
                          <a:solidFill>
                            <a:srgbClr val="59595C"/>
                          </a:solidFill>
                          <a:latin typeface="Helvetica" pitchFamily="2" charset="0"/>
                          <a:ea typeface="Open Sans" panose="020B0606030504020204" pitchFamily="34" charset="0"/>
                          <a:cs typeface="Open Sans" panose="020B0606030504020204" pitchFamily="34" charset="0"/>
                        </a:rPr>
                        <a:t>(Current Incident Frequency)</a:t>
                      </a:r>
                    </a:p>
                  </a:txBody>
                  <a:tcPr anchor="b">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690908063"/>
                  </a:ext>
                </a:extLst>
              </a:tr>
              <a:tr h="1351712">
                <a:tc>
                  <a:txBody>
                    <a:bodyPr/>
                    <a:lstStyle/>
                    <a:p>
                      <a:pPr algn="ctr"/>
                      <a:endParaRPr lang="en-US" sz="2000" b="1" dirty="0">
                        <a:solidFill>
                          <a:schemeClr val="bg1"/>
                        </a:solidFill>
                      </a:endParaRP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000" b="1" dirty="0">
                          <a:solidFill>
                            <a:schemeClr val="bg1"/>
                          </a:solidFill>
                        </a:rPr>
                        <a:t>20 IMT –</a:t>
                      </a:r>
                      <a:br>
                        <a:rPr lang="en-US" sz="2000" b="1" dirty="0">
                          <a:solidFill>
                            <a:schemeClr val="bg1"/>
                          </a:solidFill>
                        </a:rPr>
                      </a:br>
                      <a:r>
                        <a:rPr lang="en-US" sz="2000" b="1" dirty="0">
                          <a:solidFill>
                            <a:schemeClr val="bg1"/>
                          </a:solidFill>
                        </a:rPr>
                        <a:t>Current Fleet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30 IMT –</a:t>
                      </a:r>
                      <a:br>
                        <a:rPr lang="en-US" sz="2000" b="1" dirty="0">
                          <a:solidFill>
                            <a:schemeClr val="bg1"/>
                          </a:solidFill>
                        </a:rPr>
                      </a:br>
                      <a:r>
                        <a:rPr lang="en-US" sz="2000" b="1" dirty="0">
                          <a:solidFill>
                            <a:schemeClr val="bg1"/>
                          </a:solidFill>
                        </a:rPr>
                        <a:t>Increased Fleet</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1351712">
                <a:tc>
                  <a:txBody>
                    <a:bodyPr/>
                    <a:lstStyle/>
                    <a:p>
                      <a:pPr algn="ctr"/>
                      <a:endParaRPr lang="en-US" sz="2000" b="1" dirty="0"/>
                    </a:p>
                    <a:p>
                      <a:pPr algn="ctr"/>
                      <a:r>
                        <a:rPr lang="en-US" sz="2000" b="1" dirty="0"/>
                        <a:t>Motorway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22%</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28%</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1351712">
                <a:tc>
                  <a:txBody>
                    <a:bodyPr/>
                    <a:lstStyle/>
                    <a:p>
                      <a:pPr algn="ctr"/>
                      <a:endParaRPr lang="en-US" sz="2000" b="1" dirty="0"/>
                    </a:p>
                    <a:p>
                      <a:pPr algn="ctr"/>
                      <a:r>
                        <a:rPr lang="en-US" sz="2000" b="1" dirty="0"/>
                        <a:t>Network</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6%</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9%</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extLst>
                  <a:ext uri="{0D108BD9-81ED-4DB2-BD59-A6C34878D82A}">
                    <a16:rowId xmlns:a16="http://schemas.microsoft.com/office/drawing/2014/main" val="249464108"/>
                  </a:ext>
                </a:extLst>
              </a:tr>
            </a:tbl>
          </a:graphicData>
        </a:graphic>
      </p:graphicFrame>
    </p:spTree>
    <p:extLst>
      <p:ext uri="{BB962C8B-B14F-4D97-AF65-F5344CB8AC3E}">
        <p14:creationId xmlns:p14="http://schemas.microsoft.com/office/powerpoint/2010/main" val="1289369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440420"/>
            <a:ext cx="4702629" cy="4793436"/>
          </a:xfrm>
        </p:spPr>
        <p:txBody>
          <a:bodyPr vert="horz" lIns="91440" tIns="45720" rIns="91440" bIns="45720" rtlCol="0">
            <a:normAutofit/>
          </a:bodyPr>
          <a:lstStyle/>
          <a:p>
            <a:pPr marL="0" indent="0">
              <a:lnSpc>
                <a:spcPct val="150000"/>
              </a:lnSpc>
              <a:buNone/>
            </a:pPr>
            <a:r>
              <a:rPr lang="en-US" b="1" dirty="0"/>
              <a:t>Within-Day Replanning</a:t>
            </a:r>
          </a:p>
          <a:p>
            <a:pPr>
              <a:lnSpc>
                <a:spcPct val="150000"/>
              </a:lnSpc>
            </a:pPr>
            <a:r>
              <a:rPr lang="en-US" b="1" dirty="0"/>
              <a:t>Improves response to unexpected events (Dobler et al., 2012)</a:t>
            </a:r>
          </a:p>
          <a:p>
            <a:pPr>
              <a:lnSpc>
                <a:spcPct val="150000"/>
              </a:lnSpc>
            </a:pPr>
            <a:r>
              <a:rPr lang="en-US" b="1" dirty="0"/>
              <a:t>Iterative models anticipate incidents early (Dobler et al., 2012)</a:t>
            </a:r>
          </a:p>
          <a:p>
            <a:pPr>
              <a:lnSpc>
                <a:spcPct val="150000"/>
              </a:lnSpc>
            </a:pPr>
            <a:r>
              <a:rPr lang="en-US" b="1" dirty="0"/>
              <a:t>Incidents simulated similarly to construction closures</a:t>
            </a:r>
          </a:p>
          <a:p>
            <a:pPr>
              <a:lnSpc>
                <a:spcPct val="150000"/>
              </a:lnSpc>
            </a:pPr>
            <a:r>
              <a:rPr lang="en-US" b="1" dirty="0"/>
              <a:t>Simulated agents' decisions may not reflect real drivers</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Conclusions – Limitations</a:t>
            </a:r>
          </a:p>
        </p:txBody>
      </p:sp>
      <p:pic>
        <p:nvPicPr>
          <p:cNvPr id="5" name="Picture 4" descr="A screenshot of a map&#10;&#10;Description automatically generated">
            <a:extLst>
              <a:ext uri="{FF2B5EF4-FFF2-40B4-BE49-F238E27FC236}">
                <a16:creationId xmlns:a16="http://schemas.microsoft.com/office/drawing/2014/main" id="{15597CC3-EFCC-EAC9-706E-0A4F5FA9CE65}"/>
              </a:ext>
            </a:extLst>
          </p:cNvPr>
          <p:cNvPicPr>
            <a:picLocks noChangeAspect="1"/>
          </p:cNvPicPr>
          <p:nvPr/>
        </p:nvPicPr>
        <p:blipFill>
          <a:blip r:embed="rId3"/>
          <a:stretch>
            <a:fillRect/>
          </a:stretch>
        </p:blipFill>
        <p:spPr>
          <a:xfrm>
            <a:off x="7079512" y="1093938"/>
            <a:ext cx="3747314" cy="5486400"/>
          </a:xfrm>
          <a:prstGeom prst="rect">
            <a:avLst/>
          </a:prstGeom>
        </p:spPr>
      </p:pic>
    </p:spTree>
    <p:extLst>
      <p:ext uri="{BB962C8B-B14F-4D97-AF65-F5344CB8AC3E}">
        <p14:creationId xmlns:p14="http://schemas.microsoft.com/office/powerpoint/2010/main" val="1225227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7358743" y="1383527"/>
            <a:ext cx="4648199" cy="4793436"/>
          </a:xfrm>
        </p:spPr>
        <p:txBody>
          <a:bodyPr vert="horz" lIns="91440" tIns="45720" rIns="91440" bIns="45720" rtlCol="0">
            <a:normAutofit/>
          </a:bodyPr>
          <a:lstStyle/>
          <a:p>
            <a:pPr>
              <a:lnSpc>
                <a:spcPct val="200000"/>
              </a:lnSpc>
            </a:pPr>
            <a:r>
              <a:rPr lang="en-US" sz="2400" b="1" dirty="0"/>
              <a:t>Within-Day Replanning</a:t>
            </a:r>
          </a:p>
          <a:p>
            <a:pPr>
              <a:lnSpc>
                <a:spcPct val="200000"/>
              </a:lnSpc>
            </a:pPr>
            <a:r>
              <a:rPr lang="en-US" sz="2400" b="1" dirty="0"/>
              <a:t>Evaluate additional factors</a:t>
            </a:r>
          </a:p>
          <a:p>
            <a:pPr lvl="1">
              <a:lnSpc>
                <a:spcPct val="200000"/>
              </a:lnSpc>
            </a:pPr>
            <a:r>
              <a:rPr lang="en-US" sz="2200" b="1" dirty="0"/>
              <a:t>IMT starting locations</a:t>
            </a:r>
          </a:p>
          <a:p>
            <a:pPr lvl="1">
              <a:lnSpc>
                <a:spcPct val="200000"/>
              </a:lnSpc>
            </a:pPr>
            <a:r>
              <a:rPr lang="en-US" sz="2200" b="1" dirty="0"/>
              <a:t>Dispatch Zones</a:t>
            </a:r>
          </a:p>
          <a:p>
            <a:pPr lvl="1">
              <a:lnSpc>
                <a:spcPct val="200000"/>
              </a:lnSpc>
            </a:pPr>
            <a:r>
              <a:rPr lang="en-US" sz="2200" b="1" dirty="0"/>
              <a:t>Explore Clearance Time</a:t>
            </a:r>
          </a:p>
          <a:p>
            <a:pPr lvl="1">
              <a:lnSpc>
                <a:spcPct val="200000"/>
              </a:lnSpc>
            </a:pPr>
            <a:r>
              <a:rPr lang="en-US" sz="2200" b="1" dirty="0"/>
              <a:t>Other roadside services</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Conclusions – Next Steps</a:t>
            </a:r>
          </a:p>
        </p:txBody>
      </p:sp>
      <p:pic>
        <p:nvPicPr>
          <p:cNvPr id="5" name="Picture 4" descr="A truck parked in front of a building&#10;&#10;Description automatically generated">
            <a:extLst>
              <a:ext uri="{FF2B5EF4-FFF2-40B4-BE49-F238E27FC236}">
                <a16:creationId xmlns:a16="http://schemas.microsoft.com/office/drawing/2014/main" id="{88818E90-5360-91E3-FA2A-859E18795397}"/>
              </a:ext>
            </a:extLst>
          </p:cNvPr>
          <p:cNvPicPr>
            <a:picLocks noChangeAspect="1"/>
          </p:cNvPicPr>
          <p:nvPr/>
        </p:nvPicPr>
        <p:blipFill>
          <a:blip r:embed="rId3"/>
          <a:stretch>
            <a:fillRect/>
          </a:stretch>
        </p:blipFill>
        <p:spPr>
          <a:xfrm>
            <a:off x="588935" y="1448525"/>
            <a:ext cx="6324983" cy="4663440"/>
          </a:xfrm>
          <a:prstGeom prst="rect">
            <a:avLst/>
          </a:prstGeom>
          <a:ln w="19050">
            <a:solidFill>
              <a:srgbClr val="1864B0"/>
            </a:solidFill>
          </a:ln>
        </p:spPr>
      </p:pic>
    </p:spTree>
    <p:extLst>
      <p:ext uri="{BB962C8B-B14F-4D97-AF65-F5344CB8AC3E}">
        <p14:creationId xmlns:p14="http://schemas.microsoft.com/office/powerpoint/2010/main" val="2587926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8741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Literature Review</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99209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383526"/>
            <a:ext cx="5181600" cy="4791456"/>
          </a:xfrm>
        </p:spPr>
        <p:txBody>
          <a:bodyPr vert="horz" lIns="91440" tIns="45720" rIns="91440" bIns="45720" rtlCol="0">
            <a:normAutofit lnSpcReduction="10000"/>
          </a:bodyPr>
          <a:lstStyle/>
          <a:p>
            <a:pPr>
              <a:lnSpc>
                <a:spcPct val="100000"/>
              </a:lnSpc>
              <a:spcBef>
                <a:spcPts val="600"/>
              </a:spcBef>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Skabardonis (1998)</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Bennett et al. (2021)</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Bennett et al. (2022)</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Hadfield et al. (2021)</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Schultz et al. (2023)</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Hadfield et al. (2021) found that for every minute of delay in IMT response time:</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Delay Impact: </a:t>
            </a:r>
            <a:r>
              <a:rPr kumimoji="0" lang="en-US" sz="18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0.8-minute increase in RCT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Vehicles Affected: </a:t>
            </a:r>
            <a:r>
              <a:rPr kumimoji="0" lang="en-US" sz="17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93 additional vehicles delayed</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Total travel time: </a:t>
            </a:r>
            <a:r>
              <a:rPr kumimoji="0" lang="en-US" sz="18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increased by 34.6 minutes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Cost: </a:t>
            </a:r>
            <a:r>
              <a:rPr kumimoji="0" lang="en-US" sz="18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Additional expense of $925 for drivers</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17571" r="17571"/>
          <a:stretch/>
        </p:blipFill>
        <p:spPr>
          <a:xfrm>
            <a:off x="6172200"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Lit. Review – IMT Operations</a:t>
            </a:r>
          </a:p>
        </p:txBody>
      </p:sp>
    </p:spTree>
    <p:extLst>
      <p:ext uri="{BB962C8B-B14F-4D97-AF65-F5344CB8AC3E}">
        <p14:creationId xmlns:p14="http://schemas.microsoft.com/office/powerpoint/2010/main" val="807756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6520540" y="1383527"/>
            <a:ext cx="5181600" cy="4793436"/>
          </a:xfrm>
        </p:spPr>
        <p:txBody>
          <a:bodyPr vert="horz" lIns="91440" tIns="45720" rIns="91440" bIns="45720" rtlCol="0">
            <a:normAutofit fontScale="92500"/>
          </a:bodyPr>
          <a:lstStyle/>
          <a:p>
            <a:r>
              <a:rPr lang="en-US" sz="2400" b="1" dirty="0"/>
              <a:t>Lou et al. (2011)</a:t>
            </a:r>
          </a:p>
          <a:p>
            <a:pPr lvl="1"/>
            <a:r>
              <a:rPr lang="en-US" sz="2000" dirty="0"/>
              <a:t>Optimization model for minimizing IMT response times on a simplified network</a:t>
            </a:r>
          </a:p>
          <a:p>
            <a:r>
              <a:rPr lang="en-US" sz="2400" b="1" dirty="0"/>
              <a:t>Ozbay et al. (2013)</a:t>
            </a:r>
          </a:p>
          <a:p>
            <a:pPr lvl="1"/>
            <a:r>
              <a:rPr lang="en-US" sz="2000" dirty="0"/>
              <a:t>Statistical IMT placement model based on incident probabilities in New Jersey</a:t>
            </a:r>
          </a:p>
          <a:p>
            <a:pPr marL="457200" lvl="1" indent="0">
              <a:buNone/>
            </a:pPr>
            <a:endParaRPr lang="en-US" dirty="0"/>
          </a:p>
          <a:p>
            <a:pPr marL="0" indent="0">
              <a:buNone/>
            </a:pPr>
            <a:r>
              <a:rPr lang="en-US" sz="2400" b="1" dirty="0"/>
              <a:t>Limitations</a:t>
            </a:r>
          </a:p>
          <a:p>
            <a:r>
              <a:rPr lang="en-US" sz="2400" dirty="0"/>
              <a:t>Operations</a:t>
            </a:r>
          </a:p>
          <a:p>
            <a:pPr lvl="1"/>
            <a:r>
              <a:rPr lang="en-US" sz="2000" dirty="0"/>
              <a:t>Scalability</a:t>
            </a:r>
          </a:p>
          <a:p>
            <a:pPr lvl="1"/>
            <a:r>
              <a:rPr lang="en-US" sz="2000" dirty="0"/>
              <a:t>Hypothetical Scenarios</a:t>
            </a:r>
          </a:p>
          <a:p>
            <a:r>
              <a:rPr lang="en-US" sz="2400" dirty="0"/>
              <a:t>Optimization</a:t>
            </a:r>
          </a:p>
          <a:p>
            <a:pPr lvl="1"/>
            <a:r>
              <a:rPr lang="en-US" sz="2000" dirty="0"/>
              <a:t>Impact of Incident and IMT</a:t>
            </a:r>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13960" r="13960"/>
          <a:stretch/>
        </p:blipFill>
        <p:spPr>
          <a:xfrm>
            <a:off x="957951"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Lit. Review – IMT Optimization</a:t>
            </a:r>
          </a:p>
        </p:txBody>
      </p:sp>
    </p:spTree>
    <p:extLst>
      <p:ext uri="{BB962C8B-B14F-4D97-AF65-F5344CB8AC3E}">
        <p14:creationId xmlns:p14="http://schemas.microsoft.com/office/powerpoint/2010/main" val="2451081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383526"/>
            <a:ext cx="5181600" cy="4791456"/>
          </a:xfrm>
        </p:spPr>
        <p:txBody>
          <a:bodyPr vert="horz" lIns="91440" tIns="45720" rIns="91440" bIns="45720" rtlCol="0">
            <a:normAutofit lnSpcReduction="10000"/>
          </a:bodyPr>
          <a:lstStyle/>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Pal &amp; Sinha (2002)</a:t>
            </a:r>
          </a:p>
          <a:p>
            <a:pPr lvl="1">
              <a:lnSpc>
                <a:spcPct val="100000"/>
              </a:lnSpc>
              <a:spcBef>
                <a:spcPts val="600"/>
              </a:spcBef>
              <a:defRPr/>
            </a:pPr>
            <a:r>
              <a:rPr lang="en-US" sz="2000" dirty="0">
                <a:latin typeface="Söhne"/>
              </a:rPr>
              <a:t>Small-scale model in Indiana</a:t>
            </a:r>
            <a:endPar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a:lnSpc>
                <a:spcPct val="100000"/>
              </a:lnSpc>
              <a:spcBef>
                <a:spcPts val="600"/>
              </a:spcBef>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Dia &amp; Cottman (2006)</a:t>
            </a:r>
          </a:p>
          <a:p>
            <a:pPr lvl="1">
              <a:lnSpc>
                <a:spcPct val="100000"/>
              </a:lnSpc>
              <a:spcBef>
                <a:spcPts val="600"/>
              </a:spcBef>
              <a:defRPr/>
            </a:pPr>
            <a:r>
              <a:rPr kumimoji="0" lang="en-US" sz="20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VISSIM model in Australia</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Sisiopiku et al. (2007)</a:t>
            </a:r>
          </a:p>
          <a:p>
            <a:pPr lvl="1">
              <a:lnSpc>
                <a:spcPct val="100000"/>
              </a:lnSpc>
              <a:spcBef>
                <a:spcPts val="600"/>
              </a:spcBef>
              <a:defRPr/>
            </a:pPr>
            <a:r>
              <a:rPr lang="en-US" sz="2000" dirty="0">
                <a:latin typeface="Söhne"/>
              </a:rPr>
              <a:t>VISTA model in Chicago</a:t>
            </a:r>
          </a:p>
          <a:p>
            <a:pPr lvl="1">
              <a:lnSpc>
                <a:spcPct val="100000"/>
              </a:lnSpc>
              <a:spcBef>
                <a:spcPts val="600"/>
              </a:spcBef>
              <a:defRPr/>
            </a:pPr>
            <a:endParaRPr kumimoji="0" lang="en-US" sz="20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marL="0" indent="0">
              <a:buNone/>
            </a:pPr>
            <a:r>
              <a:rPr lang="en-US" sz="2800" b="1" dirty="0"/>
              <a:t>Limitations</a:t>
            </a:r>
          </a:p>
          <a:p>
            <a:r>
              <a:rPr lang="en-US" sz="2400" dirty="0"/>
              <a:t>Scale</a:t>
            </a:r>
          </a:p>
          <a:p>
            <a:r>
              <a:rPr lang="en-US" sz="2400" dirty="0"/>
              <a:t>Replicability</a:t>
            </a:r>
          </a:p>
          <a:p>
            <a:r>
              <a:rPr lang="en-US" sz="2400" dirty="0"/>
              <a:t>Real-world travel behavior</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19312" r="19312"/>
          <a:stretch/>
        </p:blipFill>
        <p:spPr>
          <a:xfrm>
            <a:off x="6172200"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Lit. Review – Incident Modeling</a:t>
            </a:r>
          </a:p>
        </p:txBody>
      </p:sp>
    </p:spTree>
    <p:extLst>
      <p:ext uri="{BB962C8B-B14F-4D97-AF65-F5344CB8AC3E}">
        <p14:creationId xmlns:p14="http://schemas.microsoft.com/office/powerpoint/2010/main" val="125385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6520540" y="1383527"/>
            <a:ext cx="5377546" cy="4793436"/>
          </a:xfrm>
        </p:spPr>
        <p:txBody>
          <a:bodyPr vert="horz" lIns="91440" tIns="45720" rIns="91440" bIns="45720" rtlCol="0">
            <a:normAutofit/>
          </a:bodyPr>
          <a:lstStyle/>
          <a:p>
            <a:pPr algn="l">
              <a:buFont typeface="Arial" panose="020B0604020202020204" pitchFamily="34" charset="0"/>
              <a:buChar char="•"/>
            </a:pPr>
            <a:r>
              <a:rPr lang="en-US" sz="2400" b="1" i="0" dirty="0">
                <a:effectLst/>
                <a:latin typeface="Söhne"/>
              </a:rPr>
              <a:t>Kaddoura &amp; Nagel (2018): </a:t>
            </a:r>
            <a:r>
              <a:rPr lang="en-US" b="0" i="0" dirty="0">
                <a:effectLst/>
                <a:latin typeface="Söhne"/>
              </a:rPr>
              <a:t>Analyzed traffic incident impacts in Berlin</a:t>
            </a:r>
          </a:p>
          <a:p>
            <a:pPr>
              <a:spcAft>
                <a:spcPts val="1800"/>
              </a:spcAft>
            </a:pPr>
            <a:r>
              <a:rPr lang="en-US" sz="2400" b="1" dirty="0">
                <a:latin typeface="Söhne"/>
              </a:rPr>
              <a:t>Li &amp; Ferguson (2020): </a:t>
            </a:r>
            <a:r>
              <a:rPr lang="en-US" dirty="0">
                <a:latin typeface="Söhne"/>
              </a:rPr>
              <a:t>Studied effects of real-time incident data on travel behavior</a:t>
            </a:r>
          </a:p>
          <a:p>
            <a:pPr marL="0" indent="0">
              <a:buNone/>
            </a:pPr>
            <a:r>
              <a:rPr lang="en-US" sz="2400" b="1" dirty="0"/>
              <a:t>Research Gap</a:t>
            </a:r>
          </a:p>
          <a:p>
            <a:r>
              <a:rPr lang="en-US" dirty="0"/>
              <a:t>Operational Studies: Limited scope; no analysis of hypothetical scenarios</a:t>
            </a:r>
          </a:p>
          <a:p>
            <a:pPr>
              <a:spcAft>
                <a:spcPts val="1800"/>
              </a:spcAft>
            </a:pPr>
            <a:r>
              <a:rPr lang="en-US" dirty="0"/>
              <a:t>Modeling Studies: Lack IMT impact analysis</a:t>
            </a:r>
          </a:p>
          <a:p>
            <a:pPr marL="0" indent="0">
              <a:buNone/>
            </a:pPr>
            <a:r>
              <a:rPr lang="en-US" sz="2400" b="1" dirty="0"/>
              <a:t>Proposed Solution</a:t>
            </a:r>
          </a:p>
          <a:p>
            <a:r>
              <a:rPr lang="en-US" dirty="0">
                <a:solidFill>
                  <a:srgbClr val="0057B8"/>
                </a:solidFill>
              </a:rPr>
              <a:t>Evaluate IMT response and performance using </a:t>
            </a:r>
            <a:r>
              <a:rPr lang="en-US" dirty="0" err="1">
                <a:solidFill>
                  <a:srgbClr val="0057B8"/>
                </a:solidFill>
              </a:rPr>
              <a:t>MATSim</a:t>
            </a:r>
            <a:r>
              <a:rPr lang="en-US" dirty="0">
                <a:solidFill>
                  <a:srgbClr val="0057B8"/>
                </a:solidFill>
              </a:rPr>
              <a:t> simulations</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7403" r="7403"/>
          <a:stretch/>
        </p:blipFill>
        <p:spPr>
          <a:xfrm>
            <a:off x="957951"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199" y="277662"/>
            <a:ext cx="7903029" cy="557226"/>
          </a:xfrm>
        </p:spPr>
        <p:txBody>
          <a:bodyPr anchor="ctr">
            <a:noAutofit/>
          </a:bodyPr>
          <a:lstStyle/>
          <a:p>
            <a:r>
              <a:rPr lang="en-US" sz="2800" dirty="0"/>
              <a:t>Lit. Review – MATSim</a:t>
            </a:r>
            <a:endParaRPr lang="en-US" sz="2500" dirty="0"/>
          </a:p>
        </p:txBody>
      </p:sp>
    </p:spTree>
    <p:extLst>
      <p:ext uri="{BB962C8B-B14F-4D97-AF65-F5344CB8AC3E}">
        <p14:creationId xmlns:p14="http://schemas.microsoft.com/office/powerpoint/2010/main" val="468597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43BF7C2-FBFA-BE53-DEB3-615098E386F0}"/>
              </a:ext>
            </a:extLst>
          </p:cNvPr>
          <p:cNvGraphicFramePr>
            <a:graphicFrameLocks noGrp="1"/>
          </p:cNvGraphicFramePr>
          <p:nvPr>
            <p:ph idx="1"/>
            <p:extLst>
              <p:ext uri="{D42A27DB-BD31-4B8C-83A1-F6EECF244321}">
                <p14:modId xmlns:p14="http://schemas.microsoft.com/office/powerpoint/2010/main" val="2392697234"/>
              </p:ext>
            </p:extLst>
          </p:nvPr>
        </p:nvGraphicFramePr>
        <p:xfrm>
          <a:off x="838199" y="1311275"/>
          <a:ext cx="10722429" cy="4710702"/>
        </p:xfrm>
        <a:graphic>
          <a:graphicData uri="http://schemas.openxmlformats.org/drawingml/2006/table">
            <a:tbl>
              <a:tblPr firstRow="1" bandRow="1">
                <a:tableStyleId>{5C22544A-7EE6-4342-B048-85BDC9FD1C3A}</a:tableStyleId>
              </a:tblPr>
              <a:tblGrid>
                <a:gridCol w="3574143">
                  <a:extLst>
                    <a:ext uri="{9D8B030D-6E8A-4147-A177-3AD203B41FA5}">
                      <a16:colId xmlns:a16="http://schemas.microsoft.com/office/drawing/2014/main" val="2900037135"/>
                    </a:ext>
                  </a:extLst>
                </a:gridCol>
                <a:gridCol w="3574143">
                  <a:extLst>
                    <a:ext uri="{9D8B030D-6E8A-4147-A177-3AD203B41FA5}">
                      <a16:colId xmlns:a16="http://schemas.microsoft.com/office/drawing/2014/main" val="1920504035"/>
                    </a:ext>
                  </a:extLst>
                </a:gridCol>
                <a:gridCol w="3574143">
                  <a:extLst>
                    <a:ext uri="{9D8B030D-6E8A-4147-A177-3AD203B41FA5}">
                      <a16:colId xmlns:a16="http://schemas.microsoft.com/office/drawing/2014/main" val="2567174025"/>
                    </a:ext>
                  </a:extLst>
                </a:gridCol>
              </a:tblGrid>
              <a:tr h="1235982">
                <a:tc>
                  <a:txBody>
                    <a:bodyPr/>
                    <a:lstStyle/>
                    <a:p>
                      <a:pPr algn="ctr"/>
                      <a:endParaRPr lang="en-US" dirty="0"/>
                    </a:p>
                  </a:txBody>
                  <a:tcPr anchor="ctr">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dirty="0"/>
                        <a:t>Microscopic / Performance</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dirty="0"/>
                        <a:t>Macroscopic /            System Optimization</a:t>
                      </a:r>
                    </a:p>
                  </a:txBody>
                  <a:tcPr anchor="ctr">
                    <a:lnL w="57150" cap="flat" cmpd="sng" algn="ctr">
                      <a:solidFill>
                        <a:schemeClr val="bg1"/>
                      </a:solidFill>
                      <a:prstDash val="solid"/>
                      <a:round/>
                      <a:headEnd type="none" w="med" len="med"/>
                      <a:tailEnd type="none" w="med" len="med"/>
                    </a:lnL>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370840">
                <a:tc>
                  <a:txBody>
                    <a:bodyPr/>
                    <a:lstStyle/>
                    <a:p>
                      <a:pPr algn="ctr"/>
                      <a:r>
                        <a:rPr lang="en-US" sz="2400" b="1" dirty="0"/>
                        <a:t>IMT</a:t>
                      </a: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endParaRPr lang="en-US" dirty="0"/>
                    </a:p>
                    <a:p>
                      <a:pPr algn="ctr"/>
                      <a:r>
                        <a:rPr lang="en-US" dirty="0"/>
                        <a:t>Skabardonis (1998)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Ozbay et al. (2013)</a:t>
                      </a:r>
                      <a:br>
                        <a:rPr lang="en-US" dirty="0"/>
                      </a:br>
                      <a:r>
                        <a:rPr lang="en-US" dirty="0"/>
                        <a:t>Schultz et al. (2023)</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r>
                        <a:rPr lang="en-US" sz="2800" b="0" dirty="0">
                          <a:effectLst/>
                        </a:rPr>
                        <a:t>MATSim + IMT</a:t>
                      </a:r>
                      <a:endParaRPr lang="en-US" sz="2800" b="0" i="1" dirty="0">
                        <a:effectLst/>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370840">
                <a:tc>
                  <a:txBody>
                    <a:bodyPr/>
                    <a:lstStyle/>
                    <a:p>
                      <a:pPr algn="ctr"/>
                      <a:r>
                        <a:rPr lang="en-US" sz="2400" b="1" dirty="0"/>
                        <a:t>Incidents</a:t>
                      </a: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rPr>
                        <a:t>Pal &amp; Sinha (2002)</a:t>
                      </a:r>
                      <a:br>
                        <a:rPr lang="en-US" sz="1800" kern="1200" noProof="0" dirty="0">
                          <a:solidFill>
                            <a:schemeClr val="dk1"/>
                          </a:solidFill>
                        </a:rPr>
                      </a:br>
                      <a:r>
                        <a:rPr lang="en-US" sz="1800" kern="1200" noProof="0" dirty="0">
                          <a:solidFill>
                            <a:schemeClr val="dk1"/>
                          </a:solidFill>
                        </a:rPr>
                        <a:t>Dia &amp; Cottman (2006)</a:t>
                      </a:r>
                      <a:br>
                        <a:rPr lang="en-US" sz="1800" kern="1200" noProof="0" dirty="0">
                          <a:solidFill>
                            <a:schemeClr val="dk1"/>
                          </a:solidFill>
                        </a:rPr>
                      </a:br>
                      <a:br>
                        <a:rPr lang="en-US" sz="1800" kern="1200" noProof="0" dirty="0">
                          <a:solidFill>
                            <a:schemeClr val="dk1"/>
                          </a:solidFill>
                        </a:rPr>
                      </a:br>
                      <a:r>
                        <a:rPr lang="en-US" sz="1800" b="0" kern="1200" noProof="0" dirty="0">
                          <a:solidFill>
                            <a:schemeClr val="dk1"/>
                          </a:solidFill>
                        </a:rPr>
                        <a:t>VISSIM Modeling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1" kern="1200" noProof="0" dirty="0">
                        <a:solidFill>
                          <a:schemeClr val="dk1"/>
                        </a:solidFill>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rgbClr val="E1EEFB"/>
                    </a:solidFill>
                  </a:tcPr>
                </a:tc>
                <a:tc>
                  <a:txBody>
                    <a:bodyPr/>
                    <a:lstStyle/>
                    <a:p>
                      <a:pPr algn="ctr"/>
                      <a:endParaRPr lang="en-US" b="0" dirty="0"/>
                    </a:p>
                    <a:p>
                      <a:pPr algn="ctr"/>
                      <a:br>
                        <a:rPr lang="en-US" b="0" dirty="0"/>
                      </a:br>
                      <a:r>
                        <a:rPr lang="en-US" b="0" dirty="0"/>
                        <a:t>Kaddoura &amp; Nagel (2018)</a:t>
                      </a:r>
                      <a:br>
                        <a:rPr lang="en-US" b="0" dirty="0"/>
                      </a:br>
                      <a:r>
                        <a:rPr lang="en-US" sz="1800" b="0" dirty="0"/>
                        <a:t>Li &amp; Ferguson (2020)</a:t>
                      </a:r>
                      <a:br>
                        <a:rPr lang="en-US" sz="1800" b="0" dirty="0"/>
                      </a:br>
                      <a:br>
                        <a:rPr lang="en-US" sz="1800" b="0" dirty="0"/>
                      </a:br>
                      <a:r>
                        <a:rPr lang="en-US" sz="1800" b="0" dirty="0"/>
                        <a:t>MATSim Modeling</a:t>
                      </a:r>
                    </a:p>
                    <a:p>
                      <a:pPr algn="ctr"/>
                      <a:endParaRPr lang="en-US" sz="1800" b="0" i="1" dirty="0">
                        <a:latin typeface="Söhne"/>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solidFill>
                      <a:srgbClr val="E1EEFB"/>
                    </a:solidFill>
                  </a:tcPr>
                </a:tc>
                <a:extLst>
                  <a:ext uri="{0D108BD9-81ED-4DB2-BD59-A6C34878D82A}">
                    <a16:rowId xmlns:a16="http://schemas.microsoft.com/office/drawing/2014/main" val="249464108"/>
                  </a:ext>
                </a:extLst>
              </a:tr>
            </a:tbl>
          </a:graphicData>
        </a:graphic>
      </p:graphicFrame>
      <p:sp>
        <p:nvSpPr>
          <p:cNvPr id="3" name="Title 2">
            <a:extLst>
              <a:ext uri="{FF2B5EF4-FFF2-40B4-BE49-F238E27FC236}">
                <a16:creationId xmlns:a16="http://schemas.microsoft.com/office/drawing/2014/main" id="{22626698-06C7-9611-283E-7B0BB0FDCA0C}"/>
              </a:ext>
            </a:extLst>
          </p:cNvPr>
          <p:cNvSpPr>
            <a:spLocks noGrp="1"/>
          </p:cNvSpPr>
          <p:nvPr>
            <p:ph type="title"/>
          </p:nvPr>
        </p:nvSpPr>
        <p:spPr/>
        <p:txBody>
          <a:bodyPr/>
          <a:lstStyle/>
          <a:p>
            <a:r>
              <a:rPr lang="en-US" dirty="0"/>
              <a:t> </a:t>
            </a:r>
          </a:p>
        </p:txBody>
      </p:sp>
      <p:sp>
        <p:nvSpPr>
          <p:cNvPr id="5" name="Arrow: Right 4">
            <a:extLst>
              <a:ext uri="{FF2B5EF4-FFF2-40B4-BE49-F238E27FC236}">
                <a16:creationId xmlns:a16="http://schemas.microsoft.com/office/drawing/2014/main" id="{3B73CAF0-1D20-B6D5-265B-D9E3ACF85EEC}"/>
              </a:ext>
            </a:extLst>
          </p:cNvPr>
          <p:cNvSpPr/>
          <p:nvPr/>
        </p:nvSpPr>
        <p:spPr>
          <a:xfrm>
            <a:off x="7522029" y="3020647"/>
            <a:ext cx="914400" cy="631371"/>
          </a:xfrm>
          <a:prstGeom prst="rightArrow">
            <a:avLst>
              <a:gd name="adj1" fmla="val 36207"/>
              <a:gd name="adj2" fmla="val 50000"/>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69DFD06-35ED-47EF-DCB0-B978D35C3C73}"/>
              </a:ext>
            </a:extLst>
          </p:cNvPr>
          <p:cNvSpPr/>
          <p:nvPr/>
        </p:nvSpPr>
        <p:spPr>
          <a:xfrm rot="16200000">
            <a:off x="9225645" y="3726358"/>
            <a:ext cx="914400" cy="631371"/>
          </a:xfrm>
          <a:prstGeom prst="rightArrow">
            <a:avLst>
              <a:gd name="adj1" fmla="val 36207"/>
              <a:gd name="adj2" fmla="val 50000"/>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556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Methodology</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551283961"/>
      </p:ext>
    </p:extLst>
  </p:cSld>
  <p:clrMapOvr>
    <a:masterClrMapping/>
  </p:clrMapOvr>
</p:sld>
</file>

<file path=ppt/theme/theme1.xml><?xml version="1.0" encoding="utf-8"?>
<a:theme xmlns:a="http://schemas.openxmlformats.org/drawingml/2006/main" name="Office Theme">
  <a:themeElements>
    <a:clrScheme name="BYU">
      <a:dk1>
        <a:srgbClr val="000000"/>
      </a:dk1>
      <a:lt1>
        <a:srgbClr val="FFFFFF"/>
      </a:lt1>
      <a:dk2>
        <a:srgbClr val="002E5D"/>
      </a:dk2>
      <a:lt2>
        <a:srgbClr val="BDD6E6"/>
      </a:lt2>
      <a:accent1>
        <a:srgbClr val="003CA5"/>
      </a:accent1>
      <a:accent2>
        <a:srgbClr val="A39382"/>
      </a:accent2>
      <a:accent3>
        <a:srgbClr val="00966C"/>
      </a:accent3>
      <a:accent4>
        <a:srgbClr val="D14124"/>
      </a:accent4>
      <a:accent5>
        <a:srgbClr val="A73A64"/>
      </a:accent5>
      <a:accent6>
        <a:srgbClr val="9E2A2B"/>
      </a:accent6>
      <a:hlink>
        <a:srgbClr val="6E7CA0"/>
      </a:hlink>
      <a:folHlink>
        <a:srgbClr val="7C878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C088363D-8004-1741-B9D1-2144FE35E703}" vid="{96A489CC-B5AC-0D40-B971-DFA112D8AA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4773</TotalTime>
  <Words>3026</Words>
  <Application>Microsoft Office PowerPoint</Application>
  <PresentationFormat>Widescreen</PresentationFormat>
  <Paragraphs>398</Paragraphs>
  <Slides>28</Slides>
  <Notes>22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Courier New</vt:lpstr>
      <vt:lpstr>Google Sans</vt:lpstr>
      <vt:lpstr>Helvetica</vt:lpstr>
      <vt:lpstr>Helvetica Neue</vt:lpstr>
      <vt:lpstr>Roboto Slab</vt:lpstr>
      <vt:lpstr>Rockwell</vt:lpstr>
      <vt:lpstr>Söhne</vt:lpstr>
      <vt:lpstr>Times New Roman</vt:lpstr>
      <vt:lpstr>Office Theme</vt:lpstr>
      <vt:lpstr>  Simulating IMT Response and Performance</vt:lpstr>
      <vt:lpstr>Outline</vt:lpstr>
      <vt:lpstr>Literature Review</vt:lpstr>
      <vt:lpstr>Lit. Review – IMT Operations</vt:lpstr>
      <vt:lpstr>Lit. Review – IMT Optimization</vt:lpstr>
      <vt:lpstr>Lit. Review – Incident Modeling</vt:lpstr>
      <vt:lpstr>Lit. Review – MATSim</vt:lpstr>
      <vt:lpstr> </vt:lpstr>
      <vt:lpstr>Methodology</vt:lpstr>
      <vt:lpstr>Methodology – MATSim Operations</vt:lpstr>
      <vt:lpstr>Methodology – Model Design </vt:lpstr>
      <vt:lpstr>Methodology – Model Implementation </vt:lpstr>
      <vt:lpstr>Methodology – Incident Data</vt:lpstr>
      <vt:lpstr>Methodology – IMT Schedule</vt:lpstr>
      <vt:lpstr>Methodology – Scenario Groups</vt:lpstr>
      <vt:lpstr>Results</vt:lpstr>
      <vt:lpstr>Results – VHD Incident Links</vt:lpstr>
      <vt:lpstr>Results – VHD Motorway</vt:lpstr>
      <vt:lpstr>Results – Motorway Delay Distribution</vt:lpstr>
      <vt:lpstr>Results – VHD Network</vt:lpstr>
      <vt:lpstr>Results – Network Delay Distribution</vt:lpstr>
      <vt:lpstr>Results – IMT Travel</vt:lpstr>
      <vt:lpstr>Results – IMT Arrival</vt:lpstr>
      <vt:lpstr>Conclusions</vt:lpstr>
      <vt:lpstr>Conclusions – Implications</vt:lpstr>
      <vt:lpstr>Conclusions – Limitations</vt:lpstr>
      <vt:lpstr>Conclusions – 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IMT Deployment Optimization IMT Performance: Phase 3</dc:title>
  <dc:creator>Gregory Macfarlane</dc:creator>
  <cp:lastModifiedBy>Daniel Jarvis</cp:lastModifiedBy>
  <cp:revision>163</cp:revision>
  <dcterms:created xsi:type="dcterms:W3CDTF">2022-01-24T20:29:58Z</dcterms:created>
  <dcterms:modified xsi:type="dcterms:W3CDTF">2023-11-29T22:04:56Z</dcterms:modified>
</cp:coreProperties>
</file>